
<file path=[Content_Types].xml><?xml version="1.0" encoding="utf-8"?>
<Types xmlns="http://schemas.openxmlformats.org/package/2006/content-types">
  <Default Extension="png" ContentType="image/pn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99" r:id="rId2"/>
    <p:sldId id="311" r:id="rId3"/>
    <p:sldId id="312" r:id="rId4"/>
    <p:sldId id="305" r:id="rId5"/>
    <p:sldId id="310" r:id="rId6"/>
    <p:sldId id="306" r:id="rId7"/>
    <p:sldId id="309" r:id="rId8"/>
  </p:sldIdLst>
  <p:sldSz cx="9144000" cy="5143500" type="screen16x9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my Battrawy" initials="RB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31" autoAdjust="0"/>
    <p:restoredTop sz="80918" autoAdjust="0"/>
  </p:normalViewPr>
  <p:slideViewPr>
    <p:cSldViewPr showGuides="1">
      <p:cViewPr varScale="1">
        <p:scale>
          <a:sx n="135" d="100"/>
          <a:sy n="135" d="100"/>
        </p:scale>
        <p:origin x="732" y="96"/>
      </p:cViewPr>
      <p:guideLst>
        <p:guide orient="horz" pos="2160"/>
        <p:guide pos="2880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7" d="100"/>
          <a:sy n="97" d="100"/>
        </p:scale>
        <p:origin x="353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65E261-E6F8-4AB5-8706-1F5341FEF23B}" type="datetimeFigureOut">
              <a:rPr lang="de-DE" smtClean="0"/>
              <a:t>08.02.2022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3356A6-3E1C-4033-887B-A8B4D6DE221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1596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3356A6-3E1C-4033-887B-A8B4D6DE2219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2944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3356A6-3E1C-4033-887B-A8B4D6DE2219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3857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3356A6-3E1C-4033-887B-A8B4D6DE2219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7877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3356A6-3E1C-4033-887B-A8B4D6DE2219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6226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3356A6-3E1C-4033-887B-A8B4D6DE2219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2593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2.png"/><Relationship Id="rId7" Type="http://schemas.openxmlformats.org/officeDocument/2006/relationships/image" Target="../media/image7.w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9.w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image" Target="../media/image3.png"/><Relationship Id="rId7" Type="http://schemas.openxmlformats.org/officeDocument/2006/relationships/image" Target="../media/image8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wm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 userDrawn="1"/>
        </p:nvSpPr>
        <p:spPr>
          <a:xfrm>
            <a:off x="0" y="0"/>
            <a:ext cx="9144000" cy="41151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noFill/>
              </a:ln>
            </a:endParaRPr>
          </a:p>
        </p:txBody>
      </p:sp>
      <p:sp>
        <p:nvSpPr>
          <p:cNvPr id="8" name="Rechteck 7"/>
          <p:cNvSpPr/>
          <p:nvPr userDrawn="1"/>
        </p:nvSpPr>
        <p:spPr>
          <a:xfrm>
            <a:off x="0" y="3111810"/>
            <a:ext cx="5724128" cy="1890210"/>
          </a:xfrm>
          <a:prstGeom prst="rect">
            <a:avLst/>
          </a:prstGeom>
          <a:gradFill>
            <a:gsLst>
              <a:gs pos="0">
                <a:schemeClr val="accent1">
                  <a:lumMod val="65000"/>
                </a:schemeClr>
              </a:gs>
              <a:gs pos="100000">
                <a:schemeClr val="accent1">
                  <a:lumMod val="85000"/>
                  <a:lumOff val="1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Datumsplatzhalter 2"/>
          <p:cNvSpPr txBox="1">
            <a:spLocks/>
          </p:cNvSpPr>
          <p:nvPr userDrawn="1"/>
        </p:nvSpPr>
        <p:spPr>
          <a:xfrm>
            <a:off x="3491880" y="5002020"/>
            <a:ext cx="2133600" cy="14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A50D42-C9CD-4801-B293-61D1F53EC57E}" type="datetimeFigureOut">
              <a:rPr lang="de-DE" smtClean="0"/>
              <a:pPr/>
              <a:t>08.02.2022</a:t>
            </a:fld>
            <a:endParaRPr lang="de-DE" dirty="0"/>
          </a:p>
        </p:txBody>
      </p:sp>
      <p:sp>
        <p:nvSpPr>
          <p:cNvPr id="10" name="Foliennummernplatzhalter 4"/>
          <p:cNvSpPr txBox="1">
            <a:spLocks/>
          </p:cNvSpPr>
          <p:nvPr userDrawn="1"/>
        </p:nvSpPr>
        <p:spPr>
          <a:xfrm>
            <a:off x="6758880" y="5002020"/>
            <a:ext cx="2133600" cy="14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1" name="Titelplatzhalter 1"/>
          <p:cNvSpPr>
            <a:spLocks noGrp="1"/>
          </p:cNvSpPr>
          <p:nvPr>
            <p:ph type="title"/>
          </p:nvPr>
        </p:nvSpPr>
        <p:spPr>
          <a:xfrm>
            <a:off x="251520" y="3435846"/>
            <a:ext cx="5184576" cy="243027"/>
          </a:xfrm>
          <a:prstGeom prst="rect">
            <a:avLst/>
          </a:prstGeom>
        </p:spPr>
        <p:txBody>
          <a:bodyPr vert="horz" lIns="0" tIns="0" rIns="0" bIns="45720" rtlCol="0" anchor="t" anchorCtr="0"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813888"/>
            <a:ext cx="2614216" cy="340450"/>
          </a:xfrm>
          <a:prstGeom prst="rect">
            <a:avLst/>
          </a:prstGeom>
        </p:spPr>
      </p:pic>
      <p:sp>
        <p:nvSpPr>
          <p:cNvPr id="13" name="Bildplatzhalter 10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3112294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4" name="Textplatzhalter 8"/>
          <p:cNvSpPr>
            <a:spLocks noGrp="1"/>
          </p:cNvSpPr>
          <p:nvPr>
            <p:ph type="body" sz="quarter" idx="17"/>
          </p:nvPr>
        </p:nvSpPr>
        <p:spPr>
          <a:xfrm>
            <a:off x="251520" y="3813888"/>
            <a:ext cx="5184576" cy="378042"/>
          </a:xfrm>
        </p:spPr>
        <p:txBody>
          <a:bodyPr wrap="square" lIns="0" tIns="0" rIns="0" bIns="0" numCol="1" spcCol="0"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  <a:lvl2pPr marL="0" indent="0" algn="l">
              <a:buNone/>
              <a:defRPr>
                <a:solidFill>
                  <a:schemeClr val="bg2"/>
                </a:solidFill>
              </a:defRPr>
            </a:lvl2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0" name="Fußzeilenplatzhalter 19"/>
          <p:cNvSpPr>
            <a:spLocks noGrp="1"/>
          </p:cNvSpPr>
          <p:nvPr>
            <p:ph type="ftr" sz="quarter" idx="19"/>
          </p:nvPr>
        </p:nvSpPr>
        <p:spPr>
          <a:xfrm>
            <a:off x="251520" y="5002148"/>
            <a:ext cx="3111624" cy="141480"/>
          </a:xfrm>
        </p:spPr>
        <p:txBody>
          <a:bodyPr/>
          <a:lstStyle/>
          <a:p>
            <a:r>
              <a:rPr lang="en-GB" smtClean="0"/>
              <a:t>Copyright © 2020 Augmented Vision - DFKI</a:t>
            </a:r>
            <a:endParaRPr lang="de-DE" dirty="0"/>
          </a:p>
        </p:txBody>
      </p:sp>
      <p:sp>
        <p:nvSpPr>
          <p:cNvPr id="21" name="Foliennummernplatzhalter 20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6" name="Textplatzhalter 2"/>
          <p:cNvSpPr>
            <a:spLocks noGrp="1"/>
          </p:cNvSpPr>
          <p:nvPr>
            <p:ph type="body" sz="quarter" idx="22" hasCustomPrompt="1"/>
          </p:nvPr>
        </p:nvSpPr>
        <p:spPr>
          <a:xfrm>
            <a:off x="552646" y="4344185"/>
            <a:ext cx="2664296" cy="216024"/>
          </a:xfrm>
        </p:spPr>
        <p:txBody>
          <a:bodyPr>
            <a:normAutofit/>
          </a:bodyPr>
          <a:lstStyle>
            <a:lvl1pPr>
              <a:defRPr sz="12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dirty="0" smtClean="0"/>
              <a:t>Insert Name</a:t>
            </a:r>
            <a:endParaRPr lang="de-DE" dirty="0"/>
          </a:p>
        </p:txBody>
      </p:sp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384772"/>
            <a:ext cx="228600" cy="171450"/>
          </a:xfrm>
          <a:prstGeom prst="rect">
            <a:avLst/>
          </a:prstGeom>
        </p:spPr>
      </p:pic>
      <p:sp>
        <p:nvSpPr>
          <p:cNvPr id="18" name="Textplatzhalter 2"/>
          <p:cNvSpPr>
            <a:spLocks noGrp="1"/>
          </p:cNvSpPr>
          <p:nvPr>
            <p:ph type="body" sz="quarter" idx="24" hasCustomPrompt="1"/>
          </p:nvPr>
        </p:nvSpPr>
        <p:spPr>
          <a:xfrm>
            <a:off x="552646" y="4593053"/>
            <a:ext cx="2664296" cy="216024"/>
          </a:xfrm>
        </p:spPr>
        <p:txBody>
          <a:bodyPr>
            <a:normAutofit/>
          </a:bodyPr>
          <a:lstStyle>
            <a:lvl1pPr>
              <a:defRPr sz="12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dirty="0" smtClean="0"/>
              <a:t>Insert Email</a:t>
            </a:r>
            <a:endParaRPr lang="de-DE" dirty="0"/>
          </a:p>
        </p:txBody>
      </p:sp>
      <p:pic>
        <p:nvPicPr>
          <p:cNvPr id="22" name="Picture 2" descr="D:\Bibliothek\WEB\stylistica-icons-set\png\48x48\email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623978"/>
            <a:ext cx="22860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3 Color Textboxes w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25-29, 2020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Copyright © 2020 Augmented Vision - DFKI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251520" y="411510"/>
            <a:ext cx="8651924" cy="27003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4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250826" y="2571750"/>
            <a:ext cx="2736999" cy="216024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5" name="Textplatzhalter 6"/>
          <p:cNvSpPr>
            <a:spLocks noGrp="1"/>
          </p:cNvSpPr>
          <p:nvPr>
            <p:ph type="body" sz="quarter" idx="15" hasCustomPrompt="1"/>
          </p:nvPr>
        </p:nvSpPr>
        <p:spPr>
          <a:xfrm>
            <a:off x="246038" y="1221600"/>
            <a:ext cx="2741786" cy="270272"/>
          </a:xfrm>
          <a:solidFill>
            <a:schemeClr val="accent1"/>
          </a:solidFill>
        </p:spPr>
        <p:txBody>
          <a:bodyPr tIns="72000"/>
          <a:lstStyle>
            <a:lvl1pPr>
              <a:defRPr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dirty="0" smtClean="0"/>
              <a:t>Title 1</a:t>
            </a:r>
          </a:p>
        </p:txBody>
      </p:sp>
      <p:sp>
        <p:nvSpPr>
          <p:cNvPr id="16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3203501" y="2571750"/>
            <a:ext cx="2736999" cy="216024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7" name="Textplatzhalt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201107" y="1221600"/>
            <a:ext cx="2741786" cy="270272"/>
          </a:xfrm>
          <a:solidFill>
            <a:schemeClr val="accent3"/>
          </a:solidFill>
        </p:spPr>
        <p:txBody>
          <a:bodyPr tIns="72000"/>
          <a:lstStyle>
            <a:lvl1pPr>
              <a:defRPr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dirty="0" smtClean="0"/>
              <a:t>Title 2</a:t>
            </a:r>
          </a:p>
        </p:txBody>
      </p:sp>
      <p:sp>
        <p:nvSpPr>
          <p:cNvPr id="18" name="Textplatzhalter 6"/>
          <p:cNvSpPr>
            <a:spLocks noGrp="1"/>
          </p:cNvSpPr>
          <p:nvPr>
            <p:ph type="body" sz="quarter" idx="18"/>
          </p:nvPr>
        </p:nvSpPr>
        <p:spPr>
          <a:xfrm>
            <a:off x="6157718" y="2571750"/>
            <a:ext cx="2736999" cy="216024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9" name="Textplatzhalter 6"/>
          <p:cNvSpPr>
            <a:spLocks noGrp="1"/>
          </p:cNvSpPr>
          <p:nvPr>
            <p:ph type="body" sz="quarter" idx="19" hasCustomPrompt="1"/>
          </p:nvPr>
        </p:nvSpPr>
        <p:spPr>
          <a:xfrm>
            <a:off x="6152930" y="1221600"/>
            <a:ext cx="2741786" cy="270272"/>
          </a:xfrm>
          <a:solidFill>
            <a:schemeClr val="accent4"/>
          </a:solidFill>
        </p:spPr>
        <p:txBody>
          <a:bodyPr tIns="7200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de-DE" dirty="0" smtClean="0"/>
              <a:t>Title 3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20"/>
          </p:nvPr>
        </p:nvSpPr>
        <p:spPr>
          <a:xfrm>
            <a:off x="246063" y="1491853"/>
            <a:ext cx="2741612" cy="1079897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20" name="Bildplatzhalter 6"/>
          <p:cNvSpPr>
            <a:spLocks noGrp="1"/>
          </p:cNvSpPr>
          <p:nvPr>
            <p:ph type="pic" sz="quarter" idx="21"/>
          </p:nvPr>
        </p:nvSpPr>
        <p:spPr>
          <a:xfrm>
            <a:off x="3201194" y="1491853"/>
            <a:ext cx="2741612" cy="1079897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21" name="Bildplatzhalter 6"/>
          <p:cNvSpPr>
            <a:spLocks noGrp="1"/>
          </p:cNvSpPr>
          <p:nvPr>
            <p:ph type="pic" sz="quarter" idx="22"/>
          </p:nvPr>
        </p:nvSpPr>
        <p:spPr>
          <a:xfrm>
            <a:off x="6156350" y="1491853"/>
            <a:ext cx="2741612" cy="1079897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22" name="Textplatzhalter 22"/>
          <p:cNvSpPr>
            <a:spLocks noGrp="1"/>
          </p:cNvSpPr>
          <p:nvPr>
            <p:ph type="body" sz="quarter" idx="23"/>
          </p:nvPr>
        </p:nvSpPr>
        <p:spPr>
          <a:xfrm>
            <a:off x="250825" y="789310"/>
            <a:ext cx="8642350" cy="270272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66211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Full size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7" name="Tabellenplatzhalter 6"/>
          <p:cNvSpPr>
            <a:spLocks noGrp="1"/>
          </p:cNvSpPr>
          <p:nvPr>
            <p:ph type="tbl" sz="quarter" idx="13"/>
          </p:nvPr>
        </p:nvSpPr>
        <p:spPr>
          <a:xfrm>
            <a:off x="250825" y="1221600"/>
            <a:ext cx="8647137" cy="3509944"/>
          </a:xfrm>
        </p:spPr>
        <p:txBody>
          <a:bodyPr anchor="t" anchorCtr="0">
            <a:noAutofit/>
          </a:bodyPr>
          <a:lstStyle/>
          <a:p>
            <a:r>
              <a:rPr lang="de-DE" smtClean="0"/>
              <a:t>Tabelle durch Klicken auf Symbol hinzufügen</a:t>
            </a:r>
            <a:endParaRPr lang="de-DE"/>
          </a:p>
        </p:txBody>
      </p:sp>
      <p:sp>
        <p:nvSpPr>
          <p:cNvPr id="9" name="Textplatzhalter 22"/>
          <p:cNvSpPr>
            <a:spLocks noGrp="1"/>
          </p:cNvSpPr>
          <p:nvPr>
            <p:ph type="body" sz="quarter" idx="23"/>
          </p:nvPr>
        </p:nvSpPr>
        <p:spPr>
          <a:xfrm>
            <a:off x="250825" y="789310"/>
            <a:ext cx="8642350" cy="270272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24"/>
          </p:nvPr>
        </p:nvSpPr>
        <p:spPr>
          <a:xfrm>
            <a:off x="3491880" y="5002148"/>
            <a:ext cx="2133600" cy="141480"/>
          </a:xfrm>
        </p:spPr>
        <p:txBody>
          <a:bodyPr/>
          <a:lstStyle/>
          <a:p>
            <a:r>
              <a:rPr lang="en-US" smtClean="0"/>
              <a:t>October 25-29, 2020</a:t>
            </a:r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GB" smtClean="0"/>
              <a:t>Copyright © 2020 Augmented Vision - DFKI</a:t>
            </a:r>
            <a:endParaRPr lang="de-DE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26"/>
          </p:nvPr>
        </p:nvSpPr>
        <p:spPr>
          <a:xfrm>
            <a:off x="6758880" y="5002020"/>
            <a:ext cx="2133600" cy="141480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0365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3491880" y="5002148"/>
            <a:ext cx="2133600" cy="141480"/>
          </a:xfrm>
        </p:spPr>
        <p:txBody>
          <a:bodyPr/>
          <a:lstStyle/>
          <a:p>
            <a:r>
              <a:rPr lang="en-US" smtClean="0"/>
              <a:t>October 25-29, 2020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Copyright © 2020 Augmented Vision - DFKI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abellenplatzhalter 6"/>
          <p:cNvSpPr>
            <a:spLocks noGrp="1"/>
          </p:cNvSpPr>
          <p:nvPr>
            <p:ph type="tbl" sz="quarter" idx="13"/>
          </p:nvPr>
        </p:nvSpPr>
        <p:spPr>
          <a:xfrm>
            <a:off x="250825" y="1221600"/>
            <a:ext cx="4249167" cy="3509944"/>
          </a:xfrm>
        </p:spPr>
        <p:txBody>
          <a:bodyPr>
            <a:noAutofit/>
          </a:bodyPr>
          <a:lstStyle/>
          <a:p>
            <a:r>
              <a:rPr lang="de-DE" smtClean="0"/>
              <a:t>Tabelle durch Klicken auf Symbol hinzufügen</a:t>
            </a:r>
            <a:endParaRPr lang="de-DE" dirty="0"/>
          </a:p>
        </p:txBody>
      </p:sp>
      <p:sp>
        <p:nvSpPr>
          <p:cNvPr id="9" name="Tabellenplatzhalter 6"/>
          <p:cNvSpPr>
            <a:spLocks noGrp="1"/>
          </p:cNvSpPr>
          <p:nvPr>
            <p:ph type="tbl" sz="quarter" idx="14"/>
          </p:nvPr>
        </p:nvSpPr>
        <p:spPr>
          <a:xfrm>
            <a:off x="4644008" y="1221600"/>
            <a:ext cx="4235563" cy="3509944"/>
          </a:xfrm>
        </p:spPr>
        <p:txBody>
          <a:bodyPr>
            <a:noAutofit/>
          </a:bodyPr>
          <a:lstStyle/>
          <a:p>
            <a:r>
              <a:rPr lang="de-DE" smtClean="0"/>
              <a:t>Tabelle durch Klicken auf Symbol hinzufügen</a:t>
            </a:r>
            <a:endParaRPr lang="de-DE"/>
          </a:p>
        </p:txBody>
      </p:sp>
      <p:sp>
        <p:nvSpPr>
          <p:cNvPr id="10" name="Textplatzhalter 22"/>
          <p:cNvSpPr>
            <a:spLocks noGrp="1"/>
          </p:cNvSpPr>
          <p:nvPr>
            <p:ph type="body" sz="quarter" idx="23"/>
          </p:nvPr>
        </p:nvSpPr>
        <p:spPr>
          <a:xfrm>
            <a:off x="250825" y="789310"/>
            <a:ext cx="8642350" cy="270272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80253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Tables Horizontal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25-29, 2020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Copyright © 2020 Augmented Vision - DFKI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abellenplatzhalter 6"/>
          <p:cNvSpPr>
            <a:spLocks noGrp="1"/>
          </p:cNvSpPr>
          <p:nvPr>
            <p:ph type="tbl" sz="quarter" idx="13"/>
          </p:nvPr>
        </p:nvSpPr>
        <p:spPr>
          <a:xfrm>
            <a:off x="250825" y="1221600"/>
            <a:ext cx="8647137" cy="1674187"/>
          </a:xfrm>
        </p:spPr>
        <p:txBody>
          <a:bodyPr>
            <a:noAutofit/>
          </a:bodyPr>
          <a:lstStyle/>
          <a:p>
            <a:r>
              <a:rPr lang="de-DE" smtClean="0"/>
              <a:t>Tabelle durch Klicken auf Symbol hinzufügen</a:t>
            </a:r>
            <a:endParaRPr lang="de-DE"/>
          </a:p>
        </p:txBody>
      </p:sp>
      <p:sp>
        <p:nvSpPr>
          <p:cNvPr id="9" name="Tabellenplatzhalter 6"/>
          <p:cNvSpPr>
            <a:spLocks noGrp="1"/>
          </p:cNvSpPr>
          <p:nvPr>
            <p:ph type="tbl" sz="quarter" idx="14"/>
          </p:nvPr>
        </p:nvSpPr>
        <p:spPr>
          <a:xfrm>
            <a:off x="246038" y="3003798"/>
            <a:ext cx="8651924" cy="1727746"/>
          </a:xfrm>
        </p:spPr>
        <p:txBody>
          <a:bodyPr>
            <a:noAutofit/>
          </a:bodyPr>
          <a:lstStyle/>
          <a:p>
            <a:r>
              <a:rPr lang="de-DE" smtClean="0"/>
              <a:t>Tabelle durch Klicken auf Symbol hinzufügen</a:t>
            </a:r>
            <a:endParaRPr lang="de-DE"/>
          </a:p>
        </p:txBody>
      </p:sp>
      <p:sp>
        <p:nvSpPr>
          <p:cNvPr id="10" name="Textplatzhalter 22"/>
          <p:cNvSpPr>
            <a:spLocks noGrp="1"/>
          </p:cNvSpPr>
          <p:nvPr>
            <p:ph type="body" sz="quarter" idx="23"/>
          </p:nvPr>
        </p:nvSpPr>
        <p:spPr>
          <a:xfrm>
            <a:off x="250825" y="789310"/>
            <a:ext cx="8642350" cy="270272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82510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6 Text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25-29, 2020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51520" y="5002148"/>
            <a:ext cx="3111624" cy="141480"/>
          </a:xfrm>
        </p:spPr>
        <p:txBody>
          <a:bodyPr/>
          <a:lstStyle/>
          <a:p>
            <a:r>
              <a:rPr lang="en-GB" smtClean="0"/>
              <a:t>Copyright © 2020 Augmented Vision - DFKI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platzhalter 22"/>
          <p:cNvSpPr>
            <a:spLocks noGrp="1"/>
          </p:cNvSpPr>
          <p:nvPr>
            <p:ph type="body" sz="quarter" idx="23"/>
          </p:nvPr>
        </p:nvSpPr>
        <p:spPr>
          <a:xfrm>
            <a:off x="250825" y="789310"/>
            <a:ext cx="8642350" cy="270272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251520" y="2949792"/>
            <a:ext cx="2808312" cy="178219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0" name="Textplatzhalter 6"/>
          <p:cNvSpPr>
            <a:spLocks noGrp="1"/>
          </p:cNvSpPr>
          <p:nvPr>
            <p:ph type="body" sz="quarter" idx="24"/>
          </p:nvPr>
        </p:nvSpPr>
        <p:spPr>
          <a:xfrm>
            <a:off x="6084168" y="2949792"/>
            <a:ext cx="2808312" cy="178219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1" name="Textplatzhalter 6"/>
          <p:cNvSpPr>
            <a:spLocks noGrp="1"/>
          </p:cNvSpPr>
          <p:nvPr>
            <p:ph type="body" sz="quarter" idx="25"/>
          </p:nvPr>
        </p:nvSpPr>
        <p:spPr>
          <a:xfrm>
            <a:off x="3203848" y="2949792"/>
            <a:ext cx="2736304" cy="178219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6" name="Textplatzhalter 6"/>
          <p:cNvSpPr>
            <a:spLocks noGrp="1"/>
          </p:cNvSpPr>
          <p:nvPr>
            <p:ph type="body" sz="quarter" idx="26"/>
          </p:nvPr>
        </p:nvSpPr>
        <p:spPr>
          <a:xfrm>
            <a:off x="251520" y="1233466"/>
            <a:ext cx="2808312" cy="1608314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7" name="Textplatzhalter 6"/>
          <p:cNvSpPr>
            <a:spLocks noGrp="1"/>
          </p:cNvSpPr>
          <p:nvPr>
            <p:ph type="body" sz="quarter" idx="27"/>
          </p:nvPr>
        </p:nvSpPr>
        <p:spPr>
          <a:xfrm>
            <a:off x="6084168" y="1233466"/>
            <a:ext cx="2808312" cy="1608314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8" name="Textplatzhalter 6"/>
          <p:cNvSpPr>
            <a:spLocks noGrp="1"/>
          </p:cNvSpPr>
          <p:nvPr>
            <p:ph type="body" sz="quarter" idx="28"/>
          </p:nvPr>
        </p:nvSpPr>
        <p:spPr>
          <a:xfrm>
            <a:off x="3203848" y="1233466"/>
            <a:ext cx="2736304" cy="1608314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66097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8 Color Text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7" name="Textplatzhalter 22"/>
          <p:cNvSpPr>
            <a:spLocks noGrp="1"/>
          </p:cNvSpPr>
          <p:nvPr>
            <p:ph type="body" sz="quarter" idx="23"/>
          </p:nvPr>
        </p:nvSpPr>
        <p:spPr>
          <a:xfrm>
            <a:off x="250825" y="789310"/>
            <a:ext cx="8642350" cy="270272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2" name="Textplatzhalter 6"/>
          <p:cNvSpPr>
            <a:spLocks noGrp="1"/>
          </p:cNvSpPr>
          <p:nvPr>
            <p:ph type="body" sz="quarter" idx="26"/>
          </p:nvPr>
        </p:nvSpPr>
        <p:spPr>
          <a:xfrm>
            <a:off x="251520" y="1221600"/>
            <a:ext cx="2088232" cy="1566174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3" name="Textplatzhalter 6"/>
          <p:cNvSpPr>
            <a:spLocks noGrp="1"/>
          </p:cNvSpPr>
          <p:nvPr>
            <p:ph type="body" sz="quarter" idx="27"/>
          </p:nvPr>
        </p:nvSpPr>
        <p:spPr>
          <a:xfrm>
            <a:off x="4644008" y="1221600"/>
            <a:ext cx="2016224" cy="1566174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4" name="Textplatzhalter 6"/>
          <p:cNvSpPr>
            <a:spLocks noGrp="1"/>
          </p:cNvSpPr>
          <p:nvPr>
            <p:ph type="body" sz="quarter" idx="28"/>
          </p:nvPr>
        </p:nvSpPr>
        <p:spPr>
          <a:xfrm>
            <a:off x="2483768" y="1221600"/>
            <a:ext cx="2016224" cy="1566174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5" name="Textplatzhalter 6"/>
          <p:cNvSpPr>
            <a:spLocks noGrp="1"/>
          </p:cNvSpPr>
          <p:nvPr>
            <p:ph type="body" sz="quarter" idx="29"/>
          </p:nvPr>
        </p:nvSpPr>
        <p:spPr>
          <a:xfrm>
            <a:off x="6804248" y="1221600"/>
            <a:ext cx="2088232" cy="1566174"/>
          </a:xfrm>
          <a:solidFill>
            <a:schemeClr val="bg2">
              <a:lumMod val="85000"/>
            </a:schemeClr>
          </a:solidFill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6" name="Textplatzhalter 6"/>
          <p:cNvSpPr>
            <a:spLocks noGrp="1"/>
          </p:cNvSpPr>
          <p:nvPr>
            <p:ph type="body" sz="quarter" idx="30"/>
          </p:nvPr>
        </p:nvSpPr>
        <p:spPr>
          <a:xfrm>
            <a:off x="251520" y="2895786"/>
            <a:ext cx="2088232" cy="1836204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7" name="Textplatzhalter 6"/>
          <p:cNvSpPr>
            <a:spLocks noGrp="1"/>
          </p:cNvSpPr>
          <p:nvPr>
            <p:ph type="body" sz="quarter" idx="31"/>
          </p:nvPr>
        </p:nvSpPr>
        <p:spPr>
          <a:xfrm>
            <a:off x="4644008" y="2895786"/>
            <a:ext cx="2016224" cy="1836204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8" name="Textplatzhalter 6"/>
          <p:cNvSpPr>
            <a:spLocks noGrp="1"/>
          </p:cNvSpPr>
          <p:nvPr>
            <p:ph type="body" sz="quarter" idx="32"/>
          </p:nvPr>
        </p:nvSpPr>
        <p:spPr>
          <a:xfrm>
            <a:off x="2483768" y="2895786"/>
            <a:ext cx="2016224" cy="1836204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9" name="Textplatzhalter 6"/>
          <p:cNvSpPr>
            <a:spLocks noGrp="1"/>
          </p:cNvSpPr>
          <p:nvPr>
            <p:ph type="body" sz="quarter" idx="33"/>
          </p:nvPr>
        </p:nvSpPr>
        <p:spPr>
          <a:xfrm>
            <a:off x="6804248" y="2895786"/>
            <a:ext cx="2088232" cy="1836204"/>
          </a:xfrm>
          <a:solidFill>
            <a:schemeClr val="bg2">
              <a:lumMod val="85000"/>
            </a:schemeClr>
          </a:solidFill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34"/>
          </p:nvPr>
        </p:nvSpPr>
        <p:spPr>
          <a:xfrm>
            <a:off x="3491880" y="5002148"/>
            <a:ext cx="2133600" cy="141480"/>
          </a:xfrm>
        </p:spPr>
        <p:txBody>
          <a:bodyPr/>
          <a:lstStyle/>
          <a:p>
            <a:r>
              <a:rPr lang="en-US" smtClean="0"/>
              <a:t>October 25-29, 2020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GB" dirty="0" smtClean="0"/>
              <a:t>Copyright © 2020 Augmented Vision - DFKI</a:t>
            </a:r>
            <a:endParaRPr lang="de-DE" dirty="0"/>
          </a:p>
        </p:txBody>
      </p:sp>
      <p:sp>
        <p:nvSpPr>
          <p:cNvPr id="24" name="Foliennummernplatzhalter 23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861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Media Full Si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3491880" y="4998534"/>
            <a:ext cx="2133600" cy="141480"/>
          </a:xfrm>
        </p:spPr>
        <p:txBody>
          <a:bodyPr/>
          <a:lstStyle/>
          <a:p>
            <a:r>
              <a:rPr lang="en-US" smtClean="0"/>
              <a:t>October 25-29, 2020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51520" y="5002148"/>
            <a:ext cx="3111624" cy="141480"/>
          </a:xfrm>
        </p:spPr>
        <p:txBody>
          <a:bodyPr/>
          <a:lstStyle/>
          <a:p>
            <a:r>
              <a:rPr lang="en-GB" smtClean="0"/>
              <a:t>Copyright © 2020 Augmented Vision - DFKI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250825" y="951310"/>
            <a:ext cx="8642350" cy="3780234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95629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All Media Centered Horizontal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3491880" y="4998534"/>
            <a:ext cx="2133600" cy="141480"/>
          </a:xfrm>
        </p:spPr>
        <p:txBody>
          <a:bodyPr/>
          <a:lstStyle/>
          <a:p>
            <a:r>
              <a:rPr lang="en-US" smtClean="0"/>
              <a:t>October 25-29, 2020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51520" y="5002148"/>
            <a:ext cx="3111624" cy="141480"/>
          </a:xfrm>
        </p:spPr>
        <p:txBody>
          <a:bodyPr/>
          <a:lstStyle/>
          <a:p>
            <a:r>
              <a:rPr lang="en-GB" smtClean="0"/>
              <a:t>Copyright © 2020 Augmented Vision - DFKI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250825" y="951570"/>
            <a:ext cx="4249167" cy="378042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8" name="Inhaltsplatzhalter 6"/>
          <p:cNvSpPr>
            <a:spLocks noGrp="1"/>
          </p:cNvSpPr>
          <p:nvPr>
            <p:ph sz="quarter" idx="14"/>
          </p:nvPr>
        </p:nvSpPr>
        <p:spPr>
          <a:xfrm>
            <a:off x="4644009" y="951570"/>
            <a:ext cx="4249167" cy="378042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57302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All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3491880" y="5002148"/>
            <a:ext cx="2133600" cy="141480"/>
          </a:xfrm>
        </p:spPr>
        <p:txBody>
          <a:bodyPr/>
          <a:lstStyle/>
          <a:p>
            <a:r>
              <a:rPr lang="en-US" smtClean="0"/>
              <a:t>October 25-29, 2020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51520" y="5002148"/>
            <a:ext cx="3111624" cy="141480"/>
          </a:xfrm>
        </p:spPr>
        <p:txBody>
          <a:bodyPr/>
          <a:lstStyle/>
          <a:p>
            <a:r>
              <a:rPr lang="en-GB" smtClean="0"/>
              <a:t>Copyright © 2020 Augmented Vision - DFKI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250825" y="951310"/>
            <a:ext cx="4249167" cy="1827123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8" name="Inhaltsplatzhalter 6"/>
          <p:cNvSpPr>
            <a:spLocks noGrp="1"/>
          </p:cNvSpPr>
          <p:nvPr>
            <p:ph sz="quarter" idx="14"/>
          </p:nvPr>
        </p:nvSpPr>
        <p:spPr>
          <a:xfrm>
            <a:off x="4644009" y="951570"/>
            <a:ext cx="4249167" cy="1827123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9" name="Inhaltsplatzhalter 6"/>
          <p:cNvSpPr>
            <a:spLocks noGrp="1"/>
          </p:cNvSpPr>
          <p:nvPr>
            <p:ph sz="quarter" idx="15"/>
          </p:nvPr>
        </p:nvSpPr>
        <p:spPr>
          <a:xfrm>
            <a:off x="251520" y="2895786"/>
            <a:ext cx="4248472" cy="1827123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0" name="Inhaltsplatzhalter 6"/>
          <p:cNvSpPr>
            <a:spLocks noGrp="1"/>
          </p:cNvSpPr>
          <p:nvPr>
            <p:ph sz="quarter" idx="16"/>
          </p:nvPr>
        </p:nvSpPr>
        <p:spPr>
          <a:xfrm>
            <a:off x="4644009" y="2895786"/>
            <a:ext cx="4249167" cy="1827123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27144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! with Phon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0" y="1221600"/>
            <a:ext cx="5724128" cy="1890210"/>
          </a:xfrm>
          <a:prstGeom prst="rect">
            <a:avLst/>
          </a:prstGeom>
          <a:gradFill>
            <a:gsLst>
              <a:gs pos="0">
                <a:schemeClr val="accent1">
                  <a:lumMod val="65000"/>
                </a:schemeClr>
              </a:gs>
              <a:gs pos="100000">
                <a:schemeClr val="accent1">
                  <a:lumMod val="85000"/>
                  <a:lumOff val="1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Datumsplatzhalter 2"/>
          <p:cNvSpPr txBox="1">
            <a:spLocks/>
          </p:cNvSpPr>
          <p:nvPr userDrawn="1"/>
        </p:nvSpPr>
        <p:spPr>
          <a:xfrm>
            <a:off x="3491880" y="5002020"/>
            <a:ext cx="2133600" cy="14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A50D42-C9CD-4801-B293-61D1F53EC57E}" type="datetimeFigureOut">
              <a:rPr lang="de-DE" smtClean="0"/>
              <a:pPr/>
              <a:t>08.02.2022</a:t>
            </a:fld>
            <a:endParaRPr lang="de-DE" dirty="0"/>
          </a:p>
        </p:txBody>
      </p:sp>
      <p:sp>
        <p:nvSpPr>
          <p:cNvPr id="10" name="Foliennummernplatzhalter 4"/>
          <p:cNvSpPr txBox="1">
            <a:spLocks/>
          </p:cNvSpPr>
          <p:nvPr userDrawn="1"/>
        </p:nvSpPr>
        <p:spPr>
          <a:xfrm>
            <a:off x="6758880" y="5002020"/>
            <a:ext cx="2133600" cy="14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0" name="Fußzeilenplatzhalter 1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smtClean="0"/>
              <a:t>Copyright © 2020 Augmented Vision - DFKI</a:t>
            </a:r>
            <a:endParaRPr lang="de-DE" dirty="0"/>
          </a:p>
        </p:txBody>
      </p:sp>
      <p:sp>
        <p:nvSpPr>
          <p:cNvPr id="21" name="Foliennummernplatzhalter 20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6" name="Textplatzhalter 2"/>
          <p:cNvSpPr>
            <a:spLocks noGrp="1"/>
          </p:cNvSpPr>
          <p:nvPr>
            <p:ph type="body" sz="quarter" idx="22" hasCustomPrompt="1"/>
          </p:nvPr>
        </p:nvSpPr>
        <p:spPr>
          <a:xfrm>
            <a:off x="6228184" y="2041454"/>
            <a:ext cx="2664296" cy="216024"/>
          </a:xfrm>
        </p:spPr>
        <p:txBody>
          <a:bodyPr>
            <a:normAutofit/>
          </a:bodyPr>
          <a:lstStyle>
            <a:lvl1pPr>
              <a:defRPr sz="1200" baseline="0"/>
            </a:lvl1pPr>
          </a:lstStyle>
          <a:p>
            <a:pPr lvl="0"/>
            <a:r>
              <a:rPr lang="de-DE" dirty="0" smtClean="0"/>
              <a:t>Insert </a:t>
            </a:r>
            <a:r>
              <a:rPr lang="de-DE" dirty="0" err="1" smtClean="0"/>
              <a:t>Your</a:t>
            </a:r>
            <a:r>
              <a:rPr lang="de-DE" dirty="0" smtClean="0"/>
              <a:t> Name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058" y="2337194"/>
            <a:ext cx="228600" cy="17145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058" y="2082041"/>
            <a:ext cx="228600" cy="171450"/>
          </a:xfrm>
          <a:prstGeom prst="rect">
            <a:avLst/>
          </a:prstGeom>
        </p:spPr>
      </p:pic>
      <p:sp>
        <p:nvSpPr>
          <p:cNvPr id="18" name="Textplatzhalter 2"/>
          <p:cNvSpPr>
            <a:spLocks noGrp="1"/>
          </p:cNvSpPr>
          <p:nvPr>
            <p:ph type="body" sz="quarter" idx="23" hasCustomPrompt="1"/>
          </p:nvPr>
        </p:nvSpPr>
        <p:spPr>
          <a:xfrm>
            <a:off x="6228184" y="2292620"/>
            <a:ext cx="2664296" cy="216024"/>
          </a:xfrm>
        </p:spPr>
        <p:txBody>
          <a:bodyPr>
            <a:normAutofit/>
          </a:bodyPr>
          <a:lstStyle>
            <a:lvl1pPr>
              <a:defRPr sz="1200" baseline="0"/>
            </a:lvl1pPr>
          </a:lstStyle>
          <a:p>
            <a:pPr lvl="0"/>
            <a:r>
              <a:rPr lang="de-DE" dirty="0" smtClean="0"/>
              <a:t>Insert </a:t>
            </a:r>
            <a:r>
              <a:rPr lang="de-DE" dirty="0" err="1" smtClean="0"/>
              <a:t>Your</a:t>
            </a:r>
            <a:r>
              <a:rPr lang="de-DE" dirty="0" smtClean="0"/>
              <a:t> Phone </a:t>
            </a:r>
            <a:r>
              <a:rPr lang="de-DE" dirty="0" err="1" smtClean="0"/>
              <a:t>Number</a:t>
            </a:r>
            <a:endParaRPr lang="de-DE" dirty="0"/>
          </a:p>
        </p:txBody>
      </p:sp>
      <p:sp>
        <p:nvSpPr>
          <p:cNvPr id="22" name="Textplatzhalter 2"/>
          <p:cNvSpPr>
            <a:spLocks noGrp="1"/>
          </p:cNvSpPr>
          <p:nvPr>
            <p:ph type="body" sz="quarter" idx="24" hasCustomPrompt="1"/>
          </p:nvPr>
        </p:nvSpPr>
        <p:spPr>
          <a:xfrm>
            <a:off x="6228184" y="2550589"/>
            <a:ext cx="2664296" cy="216024"/>
          </a:xfrm>
        </p:spPr>
        <p:txBody>
          <a:bodyPr>
            <a:normAutofit/>
          </a:bodyPr>
          <a:lstStyle>
            <a:lvl1pPr>
              <a:defRPr sz="1200" baseline="0"/>
            </a:lvl1pPr>
          </a:lstStyle>
          <a:p>
            <a:pPr lvl="0"/>
            <a:r>
              <a:rPr lang="de-DE" dirty="0" smtClean="0"/>
              <a:t>Insert </a:t>
            </a:r>
            <a:r>
              <a:rPr lang="de-DE" dirty="0" err="1" smtClean="0"/>
              <a:t>Your</a:t>
            </a:r>
            <a:r>
              <a:rPr lang="de-DE" dirty="0" smtClean="0"/>
              <a:t> Email</a:t>
            </a:r>
            <a:endParaRPr lang="de-DE" dirty="0"/>
          </a:p>
        </p:txBody>
      </p:sp>
      <p:pic>
        <p:nvPicPr>
          <p:cNvPr id="2050" name="Picture 2" descr="D:\Bibliothek\WEB\stylistica-icons-set\png\48x48\email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058" y="2581514"/>
            <a:ext cx="22860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Bibliothek\WEB\stylistica-icons-set\png\48x48\home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282" y="1221600"/>
            <a:ext cx="22860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Bibliothek\WEB\stylistica-icons-set\png\48x48\world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282" y="2825495"/>
            <a:ext cx="22860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Grafik 22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655" y="2850817"/>
            <a:ext cx="2127250" cy="147638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67" y="1823884"/>
            <a:ext cx="5256583" cy="342821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075" y="1258584"/>
            <a:ext cx="2582406" cy="63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964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-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5"/>
          <p:cNvSpPr>
            <a:spLocks noGrp="1"/>
          </p:cNvSpPr>
          <p:nvPr>
            <p:ph type="pic" sz="quarter" idx="13"/>
          </p:nvPr>
        </p:nvSpPr>
        <p:spPr>
          <a:xfrm>
            <a:off x="250825" y="411955"/>
            <a:ext cx="5041255" cy="4320035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16" name="Textplatzhalter 8"/>
          <p:cNvSpPr>
            <a:spLocks noGrp="1"/>
          </p:cNvSpPr>
          <p:nvPr>
            <p:ph type="body" sz="quarter" idx="17"/>
          </p:nvPr>
        </p:nvSpPr>
        <p:spPr>
          <a:xfrm>
            <a:off x="5508104" y="411510"/>
            <a:ext cx="3384376" cy="4320480"/>
          </a:xfrm>
        </p:spPr>
        <p:txBody>
          <a:bodyPr wrap="square" lIns="0" tIns="0" rIns="0" bIns="0" numCol="1" spcCol="0">
            <a:normAutofit/>
          </a:bodyPr>
          <a:lstStyle>
            <a:lvl2pPr marL="0" indent="0" algn="ctr">
              <a:buNone/>
              <a:defRPr/>
            </a:lvl2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7" name="Datumsplatzhalter 16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smtClean="0"/>
              <a:t>October 25-29, 2020</a:t>
            </a:r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9"/>
          </p:nvPr>
        </p:nvSpPr>
        <p:spPr>
          <a:xfrm>
            <a:off x="251520" y="5002148"/>
            <a:ext cx="3111624" cy="141480"/>
          </a:xfrm>
        </p:spPr>
        <p:txBody>
          <a:bodyPr/>
          <a:lstStyle/>
          <a:p>
            <a:r>
              <a:rPr lang="en-GB" smtClean="0"/>
              <a:t>Copyright © 2020 Augmented Vision - DFKI</a:t>
            </a:r>
            <a:endParaRPr lang="de-DE" dirty="0"/>
          </a:p>
        </p:txBody>
      </p:sp>
      <p:sp>
        <p:nvSpPr>
          <p:cNvPr id="19" name="Foliennummernplatzhalter 18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3144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! NO Phon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0" y="1221600"/>
            <a:ext cx="5724128" cy="1890210"/>
          </a:xfrm>
          <a:prstGeom prst="rect">
            <a:avLst/>
          </a:prstGeom>
          <a:gradFill>
            <a:gsLst>
              <a:gs pos="0">
                <a:schemeClr val="accent1">
                  <a:lumMod val="65000"/>
                </a:schemeClr>
              </a:gs>
              <a:gs pos="100000">
                <a:schemeClr val="accent1">
                  <a:lumMod val="85000"/>
                  <a:lumOff val="1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Datumsplatzhalter 2"/>
          <p:cNvSpPr txBox="1">
            <a:spLocks/>
          </p:cNvSpPr>
          <p:nvPr userDrawn="1"/>
        </p:nvSpPr>
        <p:spPr>
          <a:xfrm>
            <a:off x="3491880" y="5002020"/>
            <a:ext cx="2133600" cy="14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A50D42-C9CD-4801-B293-61D1F53EC57E}" type="datetimeFigureOut">
              <a:rPr lang="de-DE" smtClean="0"/>
              <a:pPr/>
              <a:t>08.02.2022</a:t>
            </a:fld>
            <a:endParaRPr lang="de-DE"/>
          </a:p>
        </p:txBody>
      </p:sp>
      <p:sp>
        <p:nvSpPr>
          <p:cNvPr id="10" name="Foliennummernplatzhalter 4"/>
          <p:cNvSpPr txBox="1">
            <a:spLocks/>
          </p:cNvSpPr>
          <p:nvPr userDrawn="1"/>
        </p:nvSpPr>
        <p:spPr>
          <a:xfrm>
            <a:off x="6758880" y="5002020"/>
            <a:ext cx="2133600" cy="14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0" name="Fußzeilenplatzhalter 1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smtClean="0"/>
              <a:t>Copyright © 2020 Augmented Vision - DFKI</a:t>
            </a:r>
            <a:endParaRPr lang="de-DE" dirty="0"/>
          </a:p>
        </p:txBody>
      </p:sp>
      <p:sp>
        <p:nvSpPr>
          <p:cNvPr id="21" name="Foliennummernplatzhalter 20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6" name="Textplatzhalter 2"/>
          <p:cNvSpPr>
            <a:spLocks noGrp="1"/>
          </p:cNvSpPr>
          <p:nvPr>
            <p:ph type="body" sz="quarter" idx="22" hasCustomPrompt="1"/>
          </p:nvPr>
        </p:nvSpPr>
        <p:spPr>
          <a:xfrm>
            <a:off x="6228184" y="2230222"/>
            <a:ext cx="2664296" cy="216024"/>
          </a:xfrm>
        </p:spPr>
        <p:txBody>
          <a:bodyPr>
            <a:normAutofit/>
          </a:bodyPr>
          <a:lstStyle>
            <a:lvl1pPr>
              <a:defRPr sz="1200" baseline="0"/>
            </a:lvl1pPr>
          </a:lstStyle>
          <a:p>
            <a:pPr lvl="0"/>
            <a:r>
              <a:rPr lang="de-DE" dirty="0" smtClean="0"/>
              <a:t>Insert </a:t>
            </a:r>
            <a:r>
              <a:rPr lang="de-DE" dirty="0" err="1" smtClean="0"/>
              <a:t>Your</a:t>
            </a:r>
            <a:r>
              <a:rPr lang="de-DE" dirty="0" smtClean="0"/>
              <a:t> Name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058" y="2270809"/>
            <a:ext cx="228600" cy="171450"/>
          </a:xfrm>
          <a:prstGeom prst="rect">
            <a:avLst/>
          </a:prstGeom>
        </p:spPr>
      </p:pic>
      <p:sp>
        <p:nvSpPr>
          <p:cNvPr id="22" name="Textplatzhalter 2"/>
          <p:cNvSpPr>
            <a:spLocks noGrp="1"/>
          </p:cNvSpPr>
          <p:nvPr>
            <p:ph type="body" sz="quarter" idx="24" hasCustomPrompt="1"/>
          </p:nvPr>
        </p:nvSpPr>
        <p:spPr>
          <a:xfrm>
            <a:off x="6228184" y="2479091"/>
            <a:ext cx="2664296" cy="216024"/>
          </a:xfrm>
        </p:spPr>
        <p:txBody>
          <a:bodyPr>
            <a:normAutofit/>
          </a:bodyPr>
          <a:lstStyle>
            <a:lvl1pPr>
              <a:defRPr sz="1200" baseline="0"/>
            </a:lvl1pPr>
          </a:lstStyle>
          <a:p>
            <a:pPr lvl="0"/>
            <a:r>
              <a:rPr lang="de-DE" dirty="0" smtClean="0"/>
              <a:t>Insert </a:t>
            </a:r>
            <a:r>
              <a:rPr lang="de-DE" dirty="0" err="1" smtClean="0"/>
              <a:t>Your</a:t>
            </a:r>
            <a:r>
              <a:rPr lang="de-DE" dirty="0" smtClean="0"/>
              <a:t> Email</a:t>
            </a:r>
            <a:endParaRPr lang="de-DE" dirty="0"/>
          </a:p>
        </p:txBody>
      </p:sp>
      <p:pic>
        <p:nvPicPr>
          <p:cNvPr id="2050" name="Picture 2" descr="D:\Bibliothek\WEB\stylistica-icons-set\png\48x48\email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058" y="2510015"/>
            <a:ext cx="22860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Bibliothek\WEB\stylistica-icons-set\png\48x48\home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282" y="1383618"/>
            <a:ext cx="22860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Bibliothek\WEB\stylistica-icons-set\png\48x48\world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282" y="2744960"/>
            <a:ext cx="22860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Grafik 2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655" y="2770282"/>
            <a:ext cx="2127250" cy="147638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67" y="1823884"/>
            <a:ext cx="5256583" cy="342821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075" y="1383618"/>
            <a:ext cx="2582406" cy="63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878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oxes All Media bigger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umsplatzhalter 16"/>
          <p:cNvSpPr>
            <a:spLocks noGrp="1"/>
          </p:cNvSpPr>
          <p:nvPr>
            <p:ph type="dt" sz="half" idx="18"/>
          </p:nvPr>
        </p:nvSpPr>
        <p:spPr>
          <a:xfrm>
            <a:off x="3491880" y="5002148"/>
            <a:ext cx="2133600" cy="141480"/>
          </a:xfrm>
        </p:spPr>
        <p:txBody>
          <a:bodyPr/>
          <a:lstStyle/>
          <a:p>
            <a:r>
              <a:rPr lang="en-US" smtClean="0"/>
              <a:t>October 25-29, 2020</a:t>
            </a:r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smtClean="0"/>
              <a:t>Copyright © 2020 Augmented Vision - DFKI</a:t>
            </a:r>
            <a:endParaRPr lang="de-DE" dirty="0"/>
          </a:p>
        </p:txBody>
      </p:sp>
      <p:sp>
        <p:nvSpPr>
          <p:cNvPr id="19" name="Foliennummernplatzhalter 18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21"/>
          </p:nvPr>
        </p:nvSpPr>
        <p:spPr>
          <a:xfrm>
            <a:off x="250825" y="411956"/>
            <a:ext cx="5113338" cy="4319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22"/>
          </p:nvPr>
        </p:nvSpPr>
        <p:spPr>
          <a:xfrm>
            <a:off x="5508625" y="411956"/>
            <a:ext cx="3384550" cy="4319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568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Image - Com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3"/>
          </p:nvPr>
        </p:nvSpPr>
        <p:spPr>
          <a:xfrm>
            <a:off x="250825" y="411956"/>
            <a:ext cx="8641655" cy="3779974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12" name="Textplatzhalter 8"/>
          <p:cNvSpPr>
            <a:spLocks noGrp="1"/>
          </p:cNvSpPr>
          <p:nvPr>
            <p:ph type="body" sz="quarter" idx="17"/>
          </p:nvPr>
        </p:nvSpPr>
        <p:spPr>
          <a:xfrm>
            <a:off x="251520" y="4353948"/>
            <a:ext cx="8640960" cy="378042"/>
          </a:xfrm>
        </p:spPr>
        <p:txBody>
          <a:bodyPr wrap="square" lIns="0" tIns="0" rIns="0" bIns="0" numCol="1" spcCol="0">
            <a:normAutofit/>
          </a:bodyPr>
          <a:lstStyle>
            <a:lvl2pPr marL="457200" indent="0" algn="ctr">
              <a:buNone/>
              <a:defRPr/>
            </a:lvl2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8"/>
          </p:nvPr>
        </p:nvSpPr>
        <p:spPr>
          <a:xfrm>
            <a:off x="3491880" y="5002148"/>
            <a:ext cx="2133600" cy="141480"/>
          </a:xfrm>
        </p:spPr>
        <p:txBody>
          <a:bodyPr/>
          <a:lstStyle/>
          <a:p>
            <a:r>
              <a:rPr lang="en-US" smtClean="0"/>
              <a:t>October 25-29, 2020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smtClean="0"/>
              <a:t>Copyright © 2020 Augmented Vision - DFKI</a:t>
            </a:r>
            <a:endParaRPr lang="de-DE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4606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- 2 Com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3"/>
          </p:nvPr>
        </p:nvSpPr>
        <p:spPr>
          <a:xfrm>
            <a:off x="250825" y="411956"/>
            <a:ext cx="4177159" cy="3779974"/>
          </a:xfrm>
          <a:noFill/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7" name="Bildplatzhalter 5"/>
          <p:cNvSpPr>
            <a:spLocks noGrp="1"/>
          </p:cNvSpPr>
          <p:nvPr>
            <p:ph type="pic" sz="quarter" idx="14"/>
          </p:nvPr>
        </p:nvSpPr>
        <p:spPr>
          <a:xfrm>
            <a:off x="4716017" y="411510"/>
            <a:ext cx="4176837" cy="3780420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10" name="Textplatzhalter 8"/>
          <p:cNvSpPr>
            <a:spLocks noGrp="1"/>
          </p:cNvSpPr>
          <p:nvPr>
            <p:ph type="body" sz="quarter" idx="16"/>
          </p:nvPr>
        </p:nvSpPr>
        <p:spPr>
          <a:xfrm>
            <a:off x="4716017" y="4353948"/>
            <a:ext cx="4176713" cy="378042"/>
          </a:xfrm>
        </p:spPr>
        <p:txBody>
          <a:bodyPr wrap="square" lIns="0" tIns="0" rIns="0" bIns="0" numCol="1" spcCol="0">
            <a:normAutofit/>
          </a:bodyPr>
          <a:lstStyle>
            <a:lvl2pPr marL="457200" indent="0" algn="ctr">
              <a:buNone/>
              <a:defRPr/>
            </a:lvl2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2" name="Textplatzhalter 8"/>
          <p:cNvSpPr>
            <a:spLocks noGrp="1"/>
          </p:cNvSpPr>
          <p:nvPr>
            <p:ph type="body" sz="quarter" idx="17"/>
          </p:nvPr>
        </p:nvSpPr>
        <p:spPr>
          <a:xfrm>
            <a:off x="251520" y="4353948"/>
            <a:ext cx="4176713" cy="378042"/>
          </a:xfrm>
        </p:spPr>
        <p:txBody>
          <a:bodyPr wrap="square" lIns="0" tIns="0" rIns="0" bIns="0" numCol="1" spcCol="0">
            <a:normAutofit/>
          </a:bodyPr>
          <a:lstStyle>
            <a:lvl2pPr marL="457200" indent="0" algn="ctr">
              <a:buNone/>
              <a:defRPr/>
            </a:lvl2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smtClean="0"/>
              <a:t>October 25-29, 2020</a:t>
            </a:r>
            <a:endParaRPr lang="de-DE" dirty="0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smtClean="0"/>
              <a:t>Copyright © 2020 Augmented Vision - DFKI</a:t>
            </a:r>
            <a:endParaRPr lang="de-DE" dirty="0"/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- 3 Com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3"/>
          </p:nvPr>
        </p:nvSpPr>
        <p:spPr>
          <a:xfrm>
            <a:off x="6156176" y="411510"/>
            <a:ext cx="2736304" cy="3780420"/>
          </a:xfrm>
          <a:noFill/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7" name="Bildplatzhalter 5"/>
          <p:cNvSpPr>
            <a:spLocks noGrp="1"/>
          </p:cNvSpPr>
          <p:nvPr>
            <p:ph type="pic" sz="quarter" idx="14"/>
          </p:nvPr>
        </p:nvSpPr>
        <p:spPr>
          <a:xfrm>
            <a:off x="251522" y="411510"/>
            <a:ext cx="2736303" cy="3780420"/>
          </a:xfrm>
          <a:noFill/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12" name="Textplatzhalter 8"/>
          <p:cNvSpPr>
            <a:spLocks noGrp="1"/>
          </p:cNvSpPr>
          <p:nvPr>
            <p:ph type="body" sz="quarter" idx="17"/>
          </p:nvPr>
        </p:nvSpPr>
        <p:spPr>
          <a:xfrm>
            <a:off x="251521" y="4353948"/>
            <a:ext cx="2736304" cy="378042"/>
          </a:xfrm>
          <a:noFill/>
        </p:spPr>
        <p:txBody>
          <a:bodyPr wrap="square" lIns="0" tIns="0" rIns="0" bIns="0" numCol="1" spcCol="0">
            <a:normAutofit/>
          </a:bodyPr>
          <a:lstStyle>
            <a:lvl2pPr marL="0" indent="0" algn="ctr">
              <a:buNone/>
              <a:defRPr/>
            </a:lvl2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9" name="Bildplatzhalter 5"/>
          <p:cNvSpPr>
            <a:spLocks noGrp="1"/>
          </p:cNvSpPr>
          <p:nvPr>
            <p:ph type="pic" sz="quarter" idx="18"/>
          </p:nvPr>
        </p:nvSpPr>
        <p:spPr>
          <a:xfrm>
            <a:off x="3203848" y="411510"/>
            <a:ext cx="2736304" cy="3780420"/>
          </a:xfrm>
          <a:noFill/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1" name="Textplatzhalter 8"/>
          <p:cNvSpPr>
            <a:spLocks noGrp="1"/>
          </p:cNvSpPr>
          <p:nvPr>
            <p:ph type="body" sz="quarter" idx="19"/>
          </p:nvPr>
        </p:nvSpPr>
        <p:spPr>
          <a:xfrm>
            <a:off x="3203848" y="4353948"/>
            <a:ext cx="2736304" cy="378042"/>
          </a:xfrm>
          <a:noFill/>
        </p:spPr>
        <p:txBody>
          <a:bodyPr wrap="square" lIns="0" tIns="0" rIns="0" bIns="0" numCol="1" spcCol="0">
            <a:normAutofit/>
          </a:bodyPr>
          <a:lstStyle>
            <a:lvl2pPr marL="0" indent="0" algn="ctr">
              <a:buNone/>
              <a:defRPr/>
            </a:lvl2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3" name="Textplatzhalter 8"/>
          <p:cNvSpPr>
            <a:spLocks noGrp="1"/>
          </p:cNvSpPr>
          <p:nvPr>
            <p:ph type="body" sz="quarter" idx="20"/>
          </p:nvPr>
        </p:nvSpPr>
        <p:spPr>
          <a:xfrm>
            <a:off x="6156176" y="4353948"/>
            <a:ext cx="2736304" cy="378042"/>
          </a:xfrm>
          <a:noFill/>
        </p:spPr>
        <p:txBody>
          <a:bodyPr wrap="square" lIns="0" tIns="0" rIns="0" bIns="0" numCol="1" spcCol="0">
            <a:normAutofit/>
          </a:bodyPr>
          <a:lstStyle>
            <a:lvl2pPr marL="0" indent="0" algn="ctr">
              <a:buNone/>
              <a:defRPr/>
            </a:lvl2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en-US" smtClean="0"/>
              <a:t>October 25-29, 2020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22"/>
          </p:nvPr>
        </p:nvSpPr>
        <p:spPr>
          <a:xfrm>
            <a:off x="251520" y="5002148"/>
            <a:ext cx="3111624" cy="141480"/>
          </a:xfrm>
        </p:spPr>
        <p:txBody>
          <a:bodyPr/>
          <a:lstStyle/>
          <a:p>
            <a:r>
              <a:rPr lang="en-GB" smtClean="0"/>
              <a:t>Copyright © 2020 Augmented Vision - DFKI</a:t>
            </a:r>
            <a:endParaRPr lang="de-DE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9704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2 Text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411510"/>
            <a:ext cx="8651924" cy="27003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12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250825" y="1491630"/>
            <a:ext cx="4177159" cy="324036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3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246038" y="1221600"/>
            <a:ext cx="4181946" cy="270272"/>
          </a:xfrm>
          <a:solidFill>
            <a:schemeClr val="accent1"/>
          </a:solidFill>
        </p:spPr>
        <p:txBody>
          <a:bodyPr tIns="7200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6" name="Textplatzhalter 6"/>
          <p:cNvSpPr>
            <a:spLocks noGrp="1"/>
          </p:cNvSpPr>
          <p:nvPr>
            <p:ph type="body" sz="quarter" idx="18"/>
          </p:nvPr>
        </p:nvSpPr>
        <p:spPr>
          <a:xfrm>
            <a:off x="4716017" y="1491630"/>
            <a:ext cx="4177159" cy="324062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7" name="Textplatzhalter 6"/>
          <p:cNvSpPr>
            <a:spLocks noGrp="1"/>
          </p:cNvSpPr>
          <p:nvPr>
            <p:ph type="body" sz="quarter" idx="19"/>
          </p:nvPr>
        </p:nvSpPr>
        <p:spPr>
          <a:xfrm>
            <a:off x="4716017" y="1221600"/>
            <a:ext cx="4181946" cy="270272"/>
          </a:xfrm>
          <a:solidFill>
            <a:schemeClr val="accent1"/>
          </a:solidFill>
        </p:spPr>
        <p:txBody>
          <a:bodyPr tIns="7200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9" name="Datumsplatzhalter 18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 smtClean="0"/>
              <a:t>October 25-29, 2020</a:t>
            </a:r>
            <a:endParaRPr lang="de-DE" dirty="0"/>
          </a:p>
        </p:txBody>
      </p:sp>
      <p:sp>
        <p:nvSpPr>
          <p:cNvPr id="20" name="Fußzeilenplatzhalter 19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GB" smtClean="0"/>
              <a:t>Copyright © 2020 Augmented Vision - DFKI</a:t>
            </a:r>
            <a:endParaRPr lang="de-DE" dirty="0"/>
          </a:p>
        </p:txBody>
      </p:sp>
      <p:sp>
        <p:nvSpPr>
          <p:cNvPr id="21" name="Foliennummernplatzhalter 20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23"/>
          </p:nvPr>
        </p:nvSpPr>
        <p:spPr>
          <a:xfrm>
            <a:off x="250825" y="789310"/>
            <a:ext cx="8642350" cy="270272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35039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2 Textboxes w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411510"/>
            <a:ext cx="8651924" cy="27003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12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250825" y="2571750"/>
            <a:ext cx="4177159" cy="216024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3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246038" y="1221600"/>
            <a:ext cx="4181946" cy="270272"/>
          </a:xfrm>
          <a:solidFill>
            <a:schemeClr val="accent1"/>
          </a:solidFill>
        </p:spPr>
        <p:txBody>
          <a:bodyPr tIns="7200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6" name="Textplatzhalter 6"/>
          <p:cNvSpPr>
            <a:spLocks noGrp="1"/>
          </p:cNvSpPr>
          <p:nvPr>
            <p:ph type="body" sz="quarter" idx="18"/>
          </p:nvPr>
        </p:nvSpPr>
        <p:spPr>
          <a:xfrm>
            <a:off x="4716017" y="2571750"/>
            <a:ext cx="4177159" cy="21605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7" name="Textplatzhalter 6"/>
          <p:cNvSpPr>
            <a:spLocks noGrp="1"/>
          </p:cNvSpPr>
          <p:nvPr>
            <p:ph type="body" sz="quarter" idx="19"/>
          </p:nvPr>
        </p:nvSpPr>
        <p:spPr>
          <a:xfrm>
            <a:off x="4716017" y="1221600"/>
            <a:ext cx="4181946" cy="270272"/>
          </a:xfrm>
          <a:solidFill>
            <a:schemeClr val="accent1"/>
          </a:solidFill>
        </p:spPr>
        <p:txBody>
          <a:bodyPr tIns="7200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20"/>
          </p:nvPr>
        </p:nvSpPr>
        <p:spPr>
          <a:xfrm>
            <a:off x="246064" y="1491853"/>
            <a:ext cx="4181475" cy="1079897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14" name="Bildplatzhalter 6"/>
          <p:cNvSpPr>
            <a:spLocks noGrp="1"/>
          </p:cNvSpPr>
          <p:nvPr>
            <p:ph type="pic" sz="quarter" idx="21"/>
          </p:nvPr>
        </p:nvSpPr>
        <p:spPr>
          <a:xfrm>
            <a:off x="4716488" y="1491853"/>
            <a:ext cx="4181475" cy="1079897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r>
              <a:rPr lang="en-US" smtClean="0"/>
              <a:t>October 25-29, 2020</a:t>
            </a:r>
            <a:endParaRPr lang="de-DE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23"/>
          </p:nvPr>
        </p:nvSpPr>
        <p:spPr>
          <a:xfrm>
            <a:off x="251520" y="5002148"/>
            <a:ext cx="3111624" cy="141480"/>
          </a:xfrm>
        </p:spPr>
        <p:txBody>
          <a:bodyPr/>
          <a:lstStyle/>
          <a:p>
            <a:r>
              <a:rPr lang="en-GB" smtClean="0"/>
              <a:t>Copyright © 2020 Augmented Vision - DFKI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9" name="Textplatzhalter 22"/>
          <p:cNvSpPr>
            <a:spLocks noGrp="1"/>
          </p:cNvSpPr>
          <p:nvPr>
            <p:ph type="body" sz="quarter" idx="25"/>
          </p:nvPr>
        </p:nvSpPr>
        <p:spPr>
          <a:xfrm>
            <a:off x="250825" y="789310"/>
            <a:ext cx="8642350" cy="270272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40242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3 Color Text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25-29, 2020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Copyright © 2020 Augmented Vision - DFKI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251520" y="411510"/>
            <a:ext cx="8651924" cy="27003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4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250826" y="1491630"/>
            <a:ext cx="2736999" cy="324036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5" name="Textplatzhalter 6"/>
          <p:cNvSpPr>
            <a:spLocks noGrp="1"/>
          </p:cNvSpPr>
          <p:nvPr>
            <p:ph type="body" sz="quarter" idx="15" hasCustomPrompt="1"/>
          </p:nvPr>
        </p:nvSpPr>
        <p:spPr>
          <a:xfrm>
            <a:off x="246038" y="1221600"/>
            <a:ext cx="2741786" cy="270272"/>
          </a:xfrm>
          <a:solidFill>
            <a:schemeClr val="accent1"/>
          </a:solidFill>
        </p:spPr>
        <p:txBody>
          <a:bodyPr tIns="7200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de-DE" dirty="0" smtClean="0"/>
              <a:t>Title 1</a:t>
            </a:r>
          </a:p>
        </p:txBody>
      </p:sp>
      <p:sp>
        <p:nvSpPr>
          <p:cNvPr id="16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3203501" y="1491630"/>
            <a:ext cx="2736999" cy="324036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7" name="Textplatzhalt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203848" y="1221600"/>
            <a:ext cx="2741786" cy="270272"/>
          </a:xfrm>
          <a:solidFill>
            <a:schemeClr val="accent3"/>
          </a:solidFill>
        </p:spPr>
        <p:txBody>
          <a:bodyPr tIns="7200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de-DE" dirty="0" smtClean="0"/>
              <a:t>Title 2</a:t>
            </a:r>
          </a:p>
        </p:txBody>
      </p:sp>
      <p:sp>
        <p:nvSpPr>
          <p:cNvPr id="18" name="Textplatzhalter 6"/>
          <p:cNvSpPr>
            <a:spLocks noGrp="1"/>
          </p:cNvSpPr>
          <p:nvPr>
            <p:ph type="body" sz="quarter" idx="18"/>
          </p:nvPr>
        </p:nvSpPr>
        <p:spPr>
          <a:xfrm>
            <a:off x="6157718" y="1491630"/>
            <a:ext cx="2736999" cy="324036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9" name="Textplatzhalter 6"/>
          <p:cNvSpPr>
            <a:spLocks noGrp="1"/>
          </p:cNvSpPr>
          <p:nvPr>
            <p:ph type="body" sz="quarter" idx="19" hasCustomPrompt="1"/>
          </p:nvPr>
        </p:nvSpPr>
        <p:spPr>
          <a:xfrm>
            <a:off x="6152930" y="1221600"/>
            <a:ext cx="2741786" cy="270272"/>
          </a:xfrm>
          <a:solidFill>
            <a:schemeClr val="accent4"/>
          </a:solidFill>
        </p:spPr>
        <p:txBody>
          <a:bodyPr tIns="7200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de-DE" dirty="0" smtClean="0"/>
              <a:t>Title 3</a:t>
            </a:r>
          </a:p>
        </p:txBody>
      </p:sp>
      <p:sp>
        <p:nvSpPr>
          <p:cNvPr id="20" name="Textplatzhalter 22"/>
          <p:cNvSpPr>
            <a:spLocks noGrp="1"/>
          </p:cNvSpPr>
          <p:nvPr>
            <p:ph type="body" sz="quarter" idx="23"/>
          </p:nvPr>
        </p:nvSpPr>
        <p:spPr>
          <a:xfrm>
            <a:off x="250825" y="789310"/>
            <a:ext cx="8642350" cy="270272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68007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chemeClr val="bg2">
                <a:tint val="40000"/>
                <a:satMod val="350000"/>
                <a:alpha val="26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  <a:alpha val="24000"/>
              </a:schemeClr>
            </a:gs>
          </a:gsLst>
          <a:path path="circle">
            <a:fillToRect l="100000" t="-60000" r="100000" b="2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0"/>
            <a:ext cx="9144000" cy="357504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0" y="5002020"/>
            <a:ext cx="9144000" cy="14148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3491880" y="5002148"/>
            <a:ext cx="2133600" cy="14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October 25-29, 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51520" y="5002148"/>
            <a:ext cx="3111624" cy="14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Copyright © 2020 Augmented Vision - DFKI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758880" y="5002020"/>
            <a:ext cx="2133600" cy="14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51521" y="411510"/>
            <a:ext cx="8650527" cy="2700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51519" y="951570"/>
            <a:ext cx="8650527" cy="37804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939" y="87474"/>
            <a:ext cx="1335413" cy="231129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0" y="257698"/>
            <a:ext cx="2555776" cy="9980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/>
          <p:nvPr/>
        </p:nvSpPr>
        <p:spPr>
          <a:xfrm>
            <a:off x="2411760" y="257700"/>
            <a:ext cx="1440160" cy="9980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4" name="Gerade Verbindung 13"/>
          <p:cNvCxnSpPr/>
          <p:nvPr/>
        </p:nvCxnSpPr>
        <p:spPr>
          <a:xfrm>
            <a:off x="0" y="500202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77" r:id="rId3"/>
    <p:sldLayoutId id="2147483662" r:id="rId4"/>
    <p:sldLayoutId id="2147483655" r:id="rId5"/>
    <p:sldLayoutId id="2147483661" r:id="rId6"/>
    <p:sldLayoutId id="2147483663" r:id="rId7"/>
    <p:sldLayoutId id="2147483667" r:id="rId8"/>
    <p:sldLayoutId id="2147483664" r:id="rId9"/>
    <p:sldLayoutId id="2147483666" r:id="rId10"/>
    <p:sldLayoutId id="2147483665" r:id="rId11"/>
    <p:sldLayoutId id="2147483668" r:id="rId12"/>
    <p:sldLayoutId id="2147483669" r:id="rId13"/>
    <p:sldLayoutId id="2147483670" r:id="rId14"/>
    <p:sldLayoutId id="2147483671" r:id="rId15"/>
    <p:sldLayoutId id="2147483674" r:id="rId16"/>
    <p:sldLayoutId id="2147483676" r:id="rId17"/>
    <p:sldLayoutId id="2147483675" r:id="rId18"/>
    <p:sldLayoutId id="2147483672" r:id="rId19"/>
    <p:sldLayoutId id="2147483673" r:id="rId20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20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130.png"/><Relationship Id="rId18" Type="http://schemas.openxmlformats.org/officeDocument/2006/relationships/image" Target="../media/image26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23.png"/><Relationship Id="rId17" Type="http://schemas.openxmlformats.org/officeDocument/2006/relationships/image" Target="../media/image25.png"/><Relationship Id="rId2" Type="http://schemas.openxmlformats.org/officeDocument/2006/relationships/video" Target="../media/media1.mp4"/><Relationship Id="rId16" Type="http://schemas.openxmlformats.org/officeDocument/2006/relationships/image" Target="../media/image24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22.png"/><Relationship Id="rId5" Type="http://schemas.microsoft.com/office/2007/relationships/media" Target="../media/media3.mp4"/><Relationship Id="rId15" Type="http://schemas.openxmlformats.org/officeDocument/2006/relationships/image" Target="../media/image151.png"/><Relationship Id="rId10" Type="http://schemas.openxmlformats.org/officeDocument/2006/relationships/notesSlide" Target="../notesSlides/notesSlide2.xml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14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video" Target="../media/media8.mp4"/><Relationship Id="rId13" Type="http://schemas.openxmlformats.org/officeDocument/2006/relationships/image" Target="../media/image29.png"/><Relationship Id="rId18" Type="http://schemas.openxmlformats.org/officeDocument/2006/relationships/image" Target="../media/image24.png"/><Relationship Id="rId3" Type="http://schemas.microsoft.com/office/2007/relationships/media" Target="../media/media6.mp4"/><Relationship Id="rId7" Type="http://schemas.microsoft.com/office/2007/relationships/media" Target="../media/media8.mp4"/><Relationship Id="rId12" Type="http://schemas.openxmlformats.org/officeDocument/2006/relationships/image" Target="../media/image28.png"/><Relationship Id="rId17" Type="http://schemas.openxmlformats.org/officeDocument/2006/relationships/image" Target="../media/image151.png"/><Relationship Id="rId2" Type="http://schemas.openxmlformats.org/officeDocument/2006/relationships/video" Target="../media/media5.mp4"/><Relationship Id="rId16" Type="http://schemas.openxmlformats.org/officeDocument/2006/relationships/image" Target="../media/image141.png"/><Relationship Id="rId1" Type="http://schemas.microsoft.com/office/2007/relationships/media" Target="../media/media5.mp4"/><Relationship Id="rId6" Type="http://schemas.openxmlformats.org/officeDocument/2006/relationships/video" Target="../media/media7.mp4"/><Relationship Id="rId11" Type="http://schemas.openxmlformats.org/officeDocument/2006/relationships/image" Target="../media/image27.png"/><Relationship Id="rId5" Type="http://schemas.microsoft.com/office/2007/relationships/media" Target="../media/media7.mp4"/><Relationship Id="rId15" Type="http://schemas.openxmlformats.org/officeDocument/2006/relationships/image" Target="../media/image130.png"/><Relationship Id="rId10" Type="http://schemas.openxmlformats.org/officeDocument/2006/relationships/notesSlide" Target="../notesSlides/notesSlide3.xml"/><Relationship Id="rId4" Type="http://schemas.openxmlformats.org/officeDocument/2006/relationships/video" Target="../media/media6.mp4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openxmlformats.org/officeDocument/2006/relationships/image" Target="../media/image150.png"/><Relationship Id="rId3" Type="http://schemas.microsoft.com/office/2007/relationships/media" Target="../media/media10.mp4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140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video" Target="../media/media11.mp4"/><Relationship Id="rId11" Type="http://schemas.openxmlformats.org/officeDocument/2006/relationships/image" Target="../media/image24.png"/><Relationship Id="rId5" Type="http://schemas.microsoft.com/office/2007/relationships/media" Target="../media/media11.mp4"/><Relationship Id="rId15" Type="http://schemas.openxmlformats.org/officeDocument/2006/relationships/image" Target="../media/image33.png"/><Relationship Id="rId10" Type="http://schemas.openxmlformats.org/officeDocument/2006/relationships/image" Target="../media/image32.png"/><Relationship Id="rId4" Type="http://schemas.openxmlformats.org/officeDocument/2006/relationships/video" Target="../media/media10.mp4"/><Relationship Id="rId9" Type="http://schemas.openxmlformats.org/officeDocument/2006/relationships/image" Target="../media/image31.png"/><Relationship Id="rId14" Type="http://schemas.openxmlformats.org/officeDocument/2006/relationships/image" Target="../media/image16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video" Target="../media/media13.mp4"/><Relationship Id="rId13" Type="http://schemas.openxmlformats.org/officeDocument/2006/relationships/image" Target="../media/image24.png"/><Relationship Id="rId18" Type="http://schemas.openxmlformats.org/officeDocument/2006/relationships/image" Target="../media/image35.png"/><Relationship Id="rId3" Type="http://schemas.microsoft.com/office/2007/relationships/media" Target="../media/media10.mp4"/><Relationship Id="rId7" Type="http://schemas.microsoft.com/office/2007/relationships/media" Target="../media/media13.mp4"/><Relationship Id="rId12" Type="http://schemas.openxmlformats.org/officeDocument/2006/relationships/image" Target="../media/image32.png"/><Relationship Id="rId17" Type="http://schemas.openxmlformats.org/officeDocument/2006/relationships/image" Target="../media/image33.png"/><Relationship Id="rId2" Type="http://schemas.openxmlformats.org/officeDocument/2006/relationships/video" Target="../media/media12.mp4"/><Relationship Id="rId16" Type="http://schemas.openxmlformats.org/officeDocument/2006/relationships/image" Target="../media/image160.png"/><Relationship Id="rId1" Type="http://schemas.microsoft.com/office/2007/relationships/media" Target="../media/media12.mp4"/><Relationship Id="rId6" Type="http://schemas.openxmlformats.org/officeDocument/2006/relationships/video" Target="../media/media11.mp4"/><Relationship Id="rId11" Type="http://schemas.openxmlformats.org/officeDocument/2006/relationships/image" Target="../media/image34.png"/><Relationship Id="rId5" Type="http://schemas.microsoft.com/office/2007/relationships/media" Target="../media/media11.mp4"/><Relationship Id="rId15" Type="http://schemas.openxmlformats.org/officeDocument/2006/relationships/image" Target="../media/image150.png"/><Relationship Id="rId10" Type="http://schemas.openxmlformats.org/officeDocument/2006/relationships/notesSlide" Target="../notesSlides/notesSlide5.xml"/><Relationship Id="rId4" Type="http://schemas.openxmlformats.org/officeDocument/2006/relationships/video" Target="../media/media10.mp4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1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</a:t>
            </a:fld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600266" y="1923679"/>
            <a:ext cx="7943471" cy="2952328"/>
          </a:xfrm>
          <a:prstGeom prst="rect">
            <a:avLst/>
          </a:prstGeom>
          <a:gradFill>
            <a:gsLst>
              <a:gs pos="0">
                <a:srgbClr val="22386D"/>
              </a:gs>
              <a:gs pos="100000">
                <a:srgbClr val="4369C5"/>
              </a:gs>
            </a:gsLst>
          </a:gradFill>
          <a:ln w="12700">
            <a:miter lim="400000"/>
          </a:ln>
        </p:spPr>
        <p:txBody>
          <a:bodyPr lIns="17144" tIns="17144" rIns="17144" bIns="17144" anchor="ctr"/>
          <a:lstStyle/>
          <a:p>
            <a:pPr algn="ctr" defTabSz="685800">
              <a:defRPr sz="3600">
                <a:solidFill>
                  <a:srgbClr val="E5E5E5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lang="en-US" sz="1350" dirty="0"/>
          </a:p>
        </p:txBody>
      </p:sp>
      <p:sp>
        <p:nvSpPr>
          <p:cNvPr id="11" name="René Schuster2"/>
          <p:cNvSpPr txBox="1"/>
          <p:nvPr/>
        </p:nvSpPr>
        <p:spPr>
          <a:xfrm>
            <a:off x="2623592" y="3405600"/>
            <a:ext cx="1061950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 sz="3500" spc="-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René Schuster</a:t>
            </a:r>
            <a:r>
              <a:rPr sz="1300" baseline="319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Didier Stricker2,3"/>
          <p:cNvSpPr txBox="1"/>
          <p:nvPr/>
        </p:nvSpPr>
        <p:spPr>
          <a:xfrm>
            <a:off x="7249730" y="3405600"/>
            <a:ext cx="1078372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defRPr sz="3500" spc="-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Didier </a:t>
            </a:r>
            <a:r>
              <a:rPr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Stricker</a:t>
            </a:r>
            <a:r>
              <a:rPr sz="1300" baseline="3199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sz="1300" baseline="3199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liver Wasenmüller2"/>
          <p:cNvSpPr txBox="1"/>
          <p:nvPr/>
        </p:nvSpPr>
        <p:spPr>
          <a:xfrm>
            <a:off x="4252592" y="3405600"/>
            <a:ext cx="2452948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 sz="3500" spc="-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GB" sz="13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Mohammad-Ali </a:t>
            </a:r>
            <a:r>
              <a:rPr lang="en-GB" sz="13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Nikouei</a:t>
            </a:r>
            <a:r>
              <a:rPr lang="en-GB" sz="13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lang="en-GB" sz="13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Mahani</a:t>
            </a:r>
            <a:r>
              <a:rPr lang="de-DE" sz="1300" baseline="3199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sz="1300" baseline="3199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han Saxena1,2"/>
          <p:cNvSpPr txBox="1"/>
          <p:nvPr/>
        </p:nvSpPr>
        <p:spPr>
          <a:xfrm>
            <a:off x="927284" y="3406989"/>
            <a:ext cx="1104341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defRPr sz="3500" spc="-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de-DE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Ramy Battrawy</a:t>
            </a:r>
            <a:r>
              <a:rPr lang="de-DE" sz="1300" baseline="3199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sz="1300" baseline="3199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586944" y="1923679"/>
            <a:ext cx="7943471" cy="125565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GB" sz="2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RMS-</a:t>
            </a:r>
            <a:r>
              <a:rPr lang="en-GB" sz="24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FlowNet</a:t>
            </a:r>
            <a:r>
              <a:rPr lang="en-GB" sz="2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Efficient and Robust Multi-Scale Scene Flow </a:t>
            </a:r>
            <a:r>
              <a:rPr lang="en-GB" sz="24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Estimation for </a:t>
            </a:r>
            <a:r>
              <a:rPr lang="en-GB" sz="2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Large-Scale Point Clouds</a:t>
            </a:r>
            <a:endParaRPr lang="en-GB" sz="2400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953" y="10414"/>
            <a:ext cx="897818" cy="306754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601119" y="4179647"/>
            <a:ext cx="7943471" cy="69115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1200" baseline="30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2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German Research Center for Artificial Intelligence – DFKI, Germany </a:t>
            </a:r>
          </a:p>
          <a:p>
            <a:r>
              <a:rPr lang="en-US" sz="1200" baseline="30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2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BMW Group, Germany</a:t>
            </a:r>
          </a:p>
        </p:txBody>
      </p:sp>
    </p:spTree>
    <p:extLst>
      <p:ext uri="{BB962C8B-B14F-4D97-AF65-F5344CB8AC3E}">
        <p14:creationId xmlns:p14="http://schemas.microsoft.com/office/powerpoint/2010/main" val="81958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618"/>
    </mc:Choice>
    <mc:Fallback xmlns="">
      <p:transition spd="slow" advClick="0" advTm="100618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251521" y="411510"/>
            <a:ext cx="8650527" cy="486054"/>
          </a:xfrm>
        </p:spPr>
        <p:txBody>
          <a:bodyPr>
            <a:noAutofit/>
          </a:bodyPr>
          <a:lstStyle/>
          <a:p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RMS-</a:t>
            </a:r>
            <a:r>
              <a:rPr lang="en-GB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FlowNet</a:t>
            </a:r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95536" y="987574"/>
            <a:ext cx="8568952" cy="331236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Efficient scene flow network utilizing: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Random Sampling (RS).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Hierarchical prediction.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Novel flow embedding.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Accuracy is comparable to </a:t>
            </a:r>
            <a:r>
              <a:rPr lang="en-GB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SotA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methods which utilize Farthest Point Sampling (FPS) [13] (fully-supervised version).</a:t>
            </a:r>
          </a:p>
          <a:p>
            <a:endParaRPr lang="en-GB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Operates on more than &gt; 250K at once with high accuracy and efficient computation.</a:t>
            </a:r>
          </a:p>
          <a:p>
            <a:endParaRPr lang="en-GB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Next 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esults are analysed on a </a:t>
            </a:r>
            <a:r>
              <a:rPr lang="en-GB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Geforce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GTX 1080 </a:t>
            </a:r>
            <a:r>
              <a:rPr lang="en-GB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hteck 7"/>
          <p:cNvSpPr/>
          <p:nvPr/>
        </p:nvSpPr>
        <p:spPr>
          <a:xfrm>
            <a:off x="323528" y="4755799"/>
            <a:ext cx="71654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[13] </a:t>
            </a:r>
            <a:r>
              <a:rPr lang="en-GB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Kittenplon</a:t>
            </a:r>
            <a:r>
              <a:rPr lang="en-GB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 (CVPR, 2021) “</a:t>
            </a:r>
            <a:r>
              <a:rPr lang="en-GB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FlowStep3D: </a:t>
            </a:r>
            <a:r>
              <a:rPr lang="en-GB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Model Unrolling </a:t>
            </a:r>
            <a:r>
              <a:rPr lang="en-GB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Self-Supervised Scene Flow </a:t>
            </a:r>
            <a:r>
              <a:rPr lang="en-GB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Estimation”.</a:t>
            </a:r>
          </a:p>
        </p:txBody>
      </p:sp>
    </p:spTree>
    <p:extLst>
      <p:ext uri="{BB962C8B-B14F-4D97-AF65-F5344CB8AC3E}">
        <p14:creationId xmlns:p14="http://schemas.microsoft.com/office/powerpoint/2010/main" val="286319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251521" y="411510"/>
            <a:ext cx="8650527" cy="486054"/>
          </a:xfrm>
        </p:spPr>
        <p:txBody>
          <a:bodyPr>
            <a:noAutofit/>
          </a:bodyPr>
          <a:lstStyle/>
          <a:p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FPS vs. RS</a:t>
            </a:r>
            <a:b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RS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Challenges</a:t>
            </a:r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4" name="Gruppieren 63"/>
          <p:cNvGrpSpPr/>
          <p:nvPr/>
        </p:nvGrpSpPr>
        <p:grpSpPr>
          <a:xfrm>
            <a:off x="622270" y="1076261"/>
            <a:ext cx="7871340" cy="3026773"/>
            <a:chOff x="251520" y="870177"/>
            <a:chExt cx="8585699" cy="4117741"/>
          </a:xfrm>
        </p:grpSpPr>
        <p:grpSp>
          <p:nvGrpSpPr>
            <p:cNvPr id="36" name="Gruppieren 35"/>
            <p:cNvGrpSpPr/>
            <p:nvPr/>
          </p:nvGrpSpPr>
          <p:grpSpPr>
            <a:xfrm>
              <a:off x="258090" y="1019656"/>
              <a:ext cx="8565914" cy="3968262"/>
              <a:chOff x="71296" y="6096"/>
              <a:chExt cx="6066173" cy="2556000"/>
            </a:xfrm>
          </p:grpSpPr>
          <p:grpSp>
            <p:nvGrpSpPr>
              <p:cNvPr id="37" name="Gruppieren 36"/>
              <p:cNvGrpSpPr/>
              <p:nvPr/>
            </p:nvGrpSpPr>
            <p:grpSpPr>
              <a:xfrm>
                <a:off x="71296" y="126851"/>
                <a:ext cx="2932991" cy="2412703"/>
                <a:chOff x="71296" y="126851"/>
                <a:chExt cx="2932991" cy="2412703"/>
              </a:xfrm>
            </p:grpSpPr>
            <p:pic>
              <p:nvPicPr>
                <p:cNvPr id="49" name="Grafik 48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75703" y="1366672"/>
                  <a:ext cx="2928584" cy="1172882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50" name="Grafik 49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5703" y="133200"/>
                  <a:ext cx="2928584" cy="1172882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1" name="Rechteck 50"/>
                    <p:cNvSpPr/>
                    <p:nvPr/>
                  </p:nvSpPr>
                  <p:spPr>
                    <a:xfrm>
                      <a:off x="74795" y="2394029"/>
                      <a:ext cx="375073" cy="138770"/>
                    </a:xfrm>
                    <a:prstGeom prst="rect">
                      <a:avLst/>
                    </a:prstGeom>
                  </p:spPr>
                  <p:txBody>
                    <a:bodyPr wrap="none" lIns="0" tIns="0" rIns="0" bIns="0" anchor="ctr" anchorCtr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GB" sz="1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400" i="1">
                                    <a:latin typeface="Cambria Math" panose="02040503050406030204" pitchFamily="18" charset="0"/>
                                  </a:rPr>
                                  <m:t>𝑃𝐶</m:t>
                                </m:r>
                              </m:e>
                              <m:sup>
                                <m:r>
                                  <a:rPr lang="de-DE" sz="14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sz="1400" i="1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sup>
                            </m:sSup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51" name="Rechteck 50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795" y="2394029"/>
                      <a:ext cx="375073" cy="138770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l="-10127" t="-15385" r="-5063" b="-3076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2" name="Rechteck 51"/>
                    <p:cNvSpPr/>
                    <p:nvPr/>
                  </p:nvSpPr>
                  <p:spPr>
                    <a:xfrm>
                      <a:off x="71296" y="1165440"/>
                      <a:ext cx="254741" cy="138770"/>
                    </a:xfrm>
                    <a:prstGeom prst="rect">
                      <a:avLst/>
                    </a:prstGeom>
                  </p:spPr>
                  <p:txBody>
                    <a:bodyPr wrap="none" lIns="0" tIns="0" rIns="0" bIns="0" anchor="ctr" anchorCtr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GB" sz="1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400" i="1">
                                    <a:latin typeface="Cambria Math" panose="02040503050406030204" pitchFamily="18" charset="0"/>
                                  </a:rPr>
                                  <m:t>𝑃𝐶</m:t>
                                </m:r>
                              </m:e>
                              <m:sup>
                                <m:r>
                                  <a:rPr lang="de-DE" sz="14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p>
                            </m:sSup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52" name="Rechteck 51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1296" y="1165440"/>
                      <a:ext cx="254741" cy="138770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12963" t="-15385" r="-1852" b="-3076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54" name="Ellipse 53"/>
                <p:cNvSpPr/>
                <p:nvPr/>
              </p:nvSpPr>
              <p:spPr>
                <a:xfrm>
                  <a:off x="96676" y="293104"/>
                  <a:ext cx="214494" cy="180870"/>
                </a:xfrm>
                <a:prstGeom prst="ellipse">
                  <a:avLst/>
                </a:prstGeom>
                <a:noFill/>
                <a:ln w="19050">
                  <a:solidFill>
                    <a:srgbClr val="00B050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00"/>
                </a:p>
              </p:txBody>
            </p:sp>
            <p:sp>
              <p:nvSpPr>
                <p:cNvPr id="55" name="Ellipse 54"/>
                <p:cNvSpPr/>
                <p:nvPr/>
              </p:nvSpPr>
              <p:spPr>
                <a:xfrm rot="20150442">
                  <a:off x="163795" y="421694"/>
                  <a:ext cx="661257" cy="313999"/>
                </a:xfrm>
                <a:prstGeom prst="ellipse">
                  <a:avLst/>
                </a:prstGeom>
                <a:noFill/>
                <a:ln w="19050">
                  <a:solidFill>
                    <a:srgbClr val="00B050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00"/>
                </a:p>
              </p:txBody>
            </p:sp>
            <p:sp>
              <p:nvSpPr>
                <p:cNvPr id="56" name="Ellipse 55"/>
                <p:cNvSpPr/>
                <p:nvPr/>
              </p:nvSpPr>
              <p:spPr>
                <a:xfrm rot="20150442">
                  <a:off x="133850" y="1652686"/>
                  <a:ext cx="662400" cy="313200"/>
                </a:xfrm>
                <a:prstGeom prst="ellipse">
                  <a:avLst/>
                </a:prstGeom>
                <a:noFill/>
                <a:ln w="19050">
                  <a:solidFill>
                    <a:srgbClr val="00B050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00"/>
                </a:p>
              </p:txBody>
            </p:sp>
            <p:sp>
              <p:nvSpPr>
                <p:cNvPr id="57" name="Ellipse 56"/>
                <p:cNvSpPr/>
                <p:nvPr/>
              </p:nvSpPr>
              <p:spPr>
                <a:xfrm>
                  <a:off x="97200" y="1511300"/>
                  <a:ext cx="214494" cy="180870"/>
                </a:xfrm>
                <a:prstGeom prst="ellipse">
                  <a:avLst/>
                </a:prstGeom>
                <a:noFill/>
                <a:ln w="19050">
                  <a:solidFill>
                    <a:srgbClr val="00B050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00"/>
                </a:p>
              </p:txBody>
            </p:sp>
            <p:sp>
              <p:nvSpPr>
                <p:cNvPr id="58" name="Ellipse 57"/>
                <p:cNvSpPr/>
                <p:nvPr/>
              </p:nvSpPr>
              <p:spPr>
                <a:xfrm>
                  <a:off x="1154608" y="298059"/>
                  <a:ext cx="714415" cy="260774"/>
                </a:xfrm>
                <a:prstGeom prst="ellipse">
                  <a:avLst/>
                </a:prstGeom>
                <a:noFill/>
                <a:ln w="19050">
                  <a:solidFill>
                    <a:srgbClr val="00B050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00"/>
                </a:p>
              </p:txBody>
            </p:sp>
            <p:sp>
              <p:nvSpPr>
                <p:cNvPr id="59" name="Ellipse 58"/>
                <p:cNvSpPr/>
                <p:nvPr/>
              </p:nvSpPr>
              <p:spPr>
                <a:xfrm>
                  <a:off x="1104363" y="1530350"/>
                  <a:ext cx="714415" cy="259200"/>
                </a:xfrm>
                <a:prstGeom prst="ellipse">
                  <a:avLst/>
                </a:prstGeom>
                <a:noFill/>
                <a:ln w="19050">
                  <a:solidFill>
                    <a:srgbClr val="00B050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00"/>
                </a:p>
              </p:txBody>
            </p:sp>
            <p:sp>
              <p:nvSpPr>
                <p:cNvPr id="60" name="Ellipse 59"/>
                <p:cNvSpPr/>
                <p:nvPr/>
              </p:nvSpPr>
              <p:spPr>
                <a:xfrm rot="16200000">
                  <a:off x="2472395" y="206560"/>
                  <a:ext cx="319778" cy="160360"/>
                </a:xfrm>
                <a:prstGeom prst="ellipse">
                  <a:avLst/>
                </a:prstGeom>
                <a:noFill/>
                <a:ln w="19050">
                  <a:solidFill>
                    <a:srgbClr val="00B050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00"/>
                </a:p>
              </p:txBody>
            </p:sp>
            <p:sp>
              <p:nvSpPr>
                <p:cNvPr id="61" name="Ellipse 60"/>
                <p:cNvSpPr/>
                <p:nvPr/>
              </p:nvSpPr>
              <p:spPr>
                <a:xfrm rot="16200000">
                  <a:off x="2473200" y="1441550"/>
                  <a:ext cx="320400" cy="162000"/>
                </a:xfrm>
                <a:prstGeom prst="ellipse">
                  <a:avLst/>
                </a:prstGeom>
                <a:noFill/>
                <a:ln w="19050">
                  <a:solidFill>
                    <a:srgbClr val="00B050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00"/>
                </a:p>
              </p:txBody>
            </p:sp>
          </p:grpSp>
          <p:grpSp>
            <p:nvGrpSpPr>
              <p:cNvPr id="38" name="Gruppieren 37"/>
              <p:cNvGrpSpPr/>
              <p:nvPr/>
            </p:nvGrpSpPr>
            <p:grpSpPr>
              <a:xfrm>
                <a:off x="3106735" y="6096"/>
                <a:ext cx="3030734" cy="2556000"/>
                <a:chOff x="3106735" y="6096"/>
                <a:chExt cx="3030734" cy="2556000"/>
              </a:xfrm>
            </p:grpSpPr>
            <p:pic>
              <p:nvPicPr>
                <p:cNvPr id="39" name="Grafik 38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208885" y="1368000"/>
                  <a:ext cx="2928584" cy="1172882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40" name="Grafik 39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208885" y="131222"/>
                  <a:ext cx="2928584" cy="1172882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1" name="Rechteck 40"/>
                    <p:cNvSpPr/>
                    <p:nvPr/>
                  </p:nvSpPr>
                  <p:spPr>
                    <a:xfrm>
                      <a:off x="3207966" y="2350085"/>
                      <a:ext cx="410231" cy="188788"/>
                    </a:xfrm>
                    <a:prstGeom prst="rect">
                      <a:avLst/>
                    </a:prstGeom>
                  </p:spPr>
                  <p:txBody>
                    <a:bodyPr wrap="square" lIns="0" tIns="0" rIns="0" bIns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GB" sz="1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400" i="1">
                                    <a:latin typeface="Cambria Math" panose="02040503050406030204" pitchFamily="18" charset="0"/>
                                  </a:rPr>
                                  <m:t>𝑃𝐶</m:t>
                                </m:r>
                              </m:e>
                              <m:sup>
                                <m:r>
                                  <a:rPr lang="de-DE" sz="14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sz="1400" i="1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sup>
                            </m:sSup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41" name="Rechteck 40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207966" y="2350085"/>
                      <a:ext cx="410231" cy="188788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l="-4598" b="-8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2" name="Rechteck 41"/>
                    <p:cNvSpPr/>
                    <p:nvPr/>
                  </p:nvSpPr>
                  <p:spPr>
                    <a:xfrm>
                      <a:off x="3207297" y="1158570"/>
                      <a:ext cx="254741" cy="138770"/>
                    </a:xfrm>
                    <a:prstGeom prst="rect">
                      <a:avLst/>
                    </a:prstGeom>
                  </p:spPr>
                  <p:txBody>
                    <a:bodyPr wrap="none" lIns="0" tIns="0" rIns="0" bIns="0" anchor="ctr" anchorCtr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GB" sz="1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400" i="1">
                                    <a:latin typeface="Cambria Math" panose="02040503050406030204" pitchFamily="18" charset="0"/>
                                  </a:rPr>
                                  <m:t>𝑃𝐶</m:t>
                                </m:r>
                              </m:e>
                              <m:sup>
                                <m:r>
                                  <a:rPr lang="de-DE" sz="14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p>
                            </m:sSup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42" name="Rechteck 41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207297" y="1158570"/>
                      <a:ext cx="254741" cy="138770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12963" t="-11538" r="-1852" b="-3461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44" name="Gerader Verbinder 43"/>
                <p:cNvCxnSpPr/>
                <p:nvPr/>
              </p:nvCxnSpPr>
              <p:spPr>
                <a:xfrm>
                  <a:off x="3106735" y="6096"/>
                  <a:ext cx="0" cy="2556000"/>
                </a:xfrm>
                <a:prstGeom prst="line">
                  <a:avLst/>
                </a:prstGeom>
                <a:ln w="6350"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5" name="Ellipse 44"/>
                <p:cNvSpPr/>
                <p:nvPr/>
              </p:nvSpPr>
              <p:spPr>
                <a:xfrm>
                  <a:off x="3220876" y="267704"/>
                  <a:ext cx="214494" cy="180870"/>
                </a:xfrm>
                <a:prstGeom prst="ellipse">
                  <a:avLst/>
                </a:prstGeom>
                <a:noFill/>
                <a:ln w="19050">
                  <a:solidFill>
                    <a:srgbClr val="C00000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00"/>
                </a:p>
              </p:txBody>
            </p:sp>
            <p:sp>
              <p:nvSpPr>
                <p:cNvPr id="46" name="Ellipse 45"/>
                <p:cNvSpPr/>
                <p:nvPr/>
              </p:nvSpPr>
              <p:spPr>
                <a:xfrm rot="20150442">
                  <a:off x="3287995" y="415344"/>
                  <a:ext cx="661257" cy="313999"/>
                </a:xfrm>
                <a:prstGeom prst="ellipse">
                  <a:avLst/>
                </a:prstGeom>
                <a:noFill/>
                <a:ln w="19050">
                  <a:solidFill>
                    <a:srgbClr val="C00000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00"/>
                </a:p>
              </p:txBody>
            </p:sp>
            <p:sp>
              <p:nvSpPr>
                <p:cNvPr id="47" name="Ellipse 46"/>
                <p:cNvSpPr/>
                <p:nvPr/>
              </p:nvSpPr>
              <p:spPr>
                <a:xfrm>
                  <a:off x="4278808" y="291709"/>
                  <a:ext cx="714415" cy="260774"/>
                </a:xfrm>
                <a:prstGeom prst="ellipse">
                  <a:avLst/>
                </a:prstGeom>
                <a:noFill/>
                <a:ln w="19050">
                  <a:solidFill>
                    <a:srgbClr val="C00000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00"/>
                </a:p>
              </p:txBody>
            </p:sp>
            <p:sp>
              <p:nvSpPr>
                <p:cNvPr id="48" name="Ellipse 47"/>
                <p:cNvSpPr/>
                <p:nvPr/>
              </p:nvSpPr>
              <p:spPr>
                <a:xfrm rot="16200000">
                  <a:off x="5599770" y="209735"/>
                  <a:ext cx="313428" cy="160360"/>
                </a:xfrm>
                <a:prstGeom prst="ellipse">
                  <a:avLst/>
                </a:prstGeom>
                <a:noFill/>
                <a:ln w="19050">
                  <a:solidFill>
                    <a:srgbClr val="C00000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00"/>
                </a:p>
              </p:txBody>
            </p:sp>
          </p:grpSp>
        </p:grpSp>
        <p:sp>
          <p:nvSpPr>
            <p:cNvPr id="62" name="Textfeld 61"/>
            <p:cNvSpPr txBox="1"/>
            <p:nvPr/>
          </p:nvSpPr>
          <p:spPr>
            <a:xfrm>
              <a:off x="251520" y="870177"/>
              <a:ext cx="4176464" cy="333421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algn="ctr"/>
              <a:r>
                <a:rPr lang="en-GB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Farthest Point Sampling (FPS)</a:t>
              </a:r>
            </a:p>
          </p:txBody>
        </p:sp>
        <p:sp>
          <p:nvSpPr>
            <p:cNvPr id="63" name="Textfeld 62"/>
            <p:cNvSpPr txBox="1"/>
            <p:nvPr/>
          </p:nvSpPr>
          <p:spPr>
            <a:xfrm>
              <a:off x="4660755" y="880497"/>
              <a:ext cx="4176464" cy="333421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algn="ctr"/>
              <a:r>
                <a:rPr lang="en-GB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Random Sampling (RS)</a:t>
              </a:r>
            </a:p>
          </p:txBody>
        </p:sp>
      </p:grpSp>
      <p:sp>
        <p:nvSpPr>
          <p:cNvPr id="65" name="Textfeld 64"/>
          <p:cNvSpPr txBox="1"/>
          <p:nvPr/>
        </p:nvSpPr>
        <p:spPr>
          <a:xfrm>
            <a:off x="4453949" y="4086918"/>
            <a:ext cx="4453938" cy="83309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85000" lnSpcReduction="20000"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Times New Roman"/>
                <a:cs typeface="Times New Roman"/>
              </a:rPr>
              <a:t>RS is much efficient, </a:t>
            </a:r>
            <a:r>
              <a:rPr lang="en-GB" dirty="0" smtClean="0">
                <a:latin typeface="Times New Roman"/>
                <a:cs typeface="Times New Roman"/>
              </a:rPr>
              <a:t>however: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Times New Roman"/>
                <a:cs typeface="Times New Roman"/>
              </a:rPr>
              <a:t>Over-representation for locally dense regions.</a:t>
            </a:r>
            <a:endParaRPr lang="en-GB" dirty="0">
              <a:latin typeface="Times New Roman"/>
              <a:cs typeface="Times New Roman"/>
            </a:endParaRP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Unevenly distribution.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Dissimilar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patterns.</a:t>
            </a:r>
          </a:p>
        </p:txBody>
      </p:sp>
      <p:cxnSp>
        <p:nvCxnSpPr>
          <p:cNvPr id="3" name="Gerade Verbindung mit Pfeil 2"/>
          <p:cNvCxnSpPr>
            <a:stCxn id="58" idx="4"/>
            <a:endCxn id="59" idx="0"/>
          </p:cNvCxnSpPr>
          <p:nvPr/>
        </p:nvCxnSpPr>
        <p:spPr>
          <a:xfrm flipH="1">
            <a:off x="2428127" y="1816918"/>
            <a:ext cx="65047" cy="11086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" name="Textfeld 3"/>
          <p:cNvSpPr txBox="1"/>
          <p:nvPr/>
        </p:nvSpPr>
        <p:spPr>
          <a:xfrm rot="16440036">
            <a:off x="1782105" y="2057821"/>
            <a:ext cx="1185573" cy="562385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Similar patterns after down-sampling</a:t>
            </a:r>
          </a:p>
        </p:txBody>
      </p:sp>
      <p:grpSp>
        <p:nvGrpSpPr>
          <p:cNvPr id="6" name="Gruppieren 5"/>
          <p:cNvGrpSpPr/>
          <p:nvPr/>
        </p:nvGrpSpPr>
        <p:grpSpPr>
          <a:xfrm>
            <a:off x="661150" y="4370689"/>
            <a:ext cx="4228995" cy="521444"/>
            <a:chOff x="410400" y="4377916"/>
            <a:chExt cx="4228995" cy="521444"/>
          </a:xfrm>
        </p:grpSpPr>
        <p:sp>
          <p:nvSpPr>
            <p:cNvPr id="43" name="Ellipse 42"/>
            <p:cNvSpPr/>
            <p:nvPr/>
          </p:nvSpPr>
          <p:spPr>
            <a:xfrm>
              <a:off x="411155" y="4408730"/>
              <a:ext cx="144000" cy="144016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Ellipse 52"/>
            <p:cNvSpPr/>
            <p:nvPr/>
          </p:nvSpPr>
          <p:spPr>
            <a:xfrm>
              <a:off x="410400" y="4716507"/>
              <a:ext cx="144499" cy="144016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Ellipse 65"/>
            <p:cNvSpPr/>
            <p:nvPr/>
          </p:nvSpPr>
          <p:spPr>
            <a:xfrm>
              <a:off x="2542213" y="4408730"/>
              <a:ext cx="144000" cy="14401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Rechteck 67"/>
                <p:cNvSpPr/>
                <p:nvPr/>
              </p:nvSpPr>
              <p:spPr>
                <a:xfrm>
                  <a:off x="612628" y="4377916"/>
                  <a:ext cx="1454565" cy="215444"/>
                </a:xfrm>
                <a:prstGeom prst="rect">
                  <a:avLst/>
                </a:prstGeom>
              </p:spPr>
              <p:txBody>
                <a:bodyPr wrap="none" lIns="0" tIns="0" rIns="0" bIns="0" anchor="ctr" anchorCtr="0">
                  <a:spAutoFit/>
                </a:bodyPr>
                <a:lstStyle/>
                <a:p>
                  <a:r>
                    <a:rPr lang="en-GB" sz="1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Full </a:t>
                  </a:r>
                  <a:r>
                    <a:rPr lang="en-GB" sz="1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</a:t>
                  </a:r>
                  <a:r>
                    <a:rPr lang="en-GB" sz="1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esolution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𝑃𝐶</m:t>
                          </m:r>
                        </m:e>
                        <m:sup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a14:m>
                  <a:endParaRPr lang="en-GB" sz="1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8" name="Rechteck 6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2628" y="4377916"/>
                  <a:ext cx="1454565" cy="215444"/>
                </a:xfrm>
                <a:prstGeom prst="rect">
                  <a:avLst/>
                </a:prstGeom>
                <a:blipFill>
                  <a:blip r:embed="rId9"/>
                  <a:stretch>
                    <a:fillRect l="-7563" t="-25714" r="-1261" b="-5142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Rechteck 68"/>
                <p:cNvSpPr/>
                <p:nvPr/>
              </p:nvSpPr>
              <p:spPr>
                <a:xfrm>
                  <a:off x="612000" y="4683916"/>
                  <a:ext cx="1872972" cy="215444"/>
                </a:xfrm>
                <a:prstGeom prst="rect">
                  <a:avLst/>
                </a:prstGeom>
              </p:spPr>
              <p:txBody>
                <a:bodyPr wrap="square" lIns="0" tIns="0" rIns="0" bIns="0" anchor="ctr" anchorCtr="0">
                  <a:spAutoFit/>
                </a:bodyPr>
                <a:lstStyle/>
                <a:p>
                  <a:r>
                    <a:rPr lang="en-GB" sz="1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Down-Sampled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𝑃𝐶</m:t>
                          </m:r>
                        </m:e>
                        <m:sup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a14:m>
                  <a:endParaRPr lang="en-GB" sz="1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9" name="Rechteck 6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2000" y="4683916"/>
                  <a:ext cx="1872972" cy="215444"/>
                </a:xfrm>
                <a:prstGeom prst="rect">
                  <a:avLst/>
                </a:prstGeom>
                <a:blipFill>
                  <a:blip r:embed="rId10"/>
                  <a:stretch>
                    <a:fillRect l="-5863" t="-25000" b="-4722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Rechteck 69"/>
                <p:cNvSpPr/>
                <p:nvPr/>
              </p:nvSpPr>
              <p:spPr>
                <a:xfrm>
                  <a:off x="2768400" y="4377916"/>
                  <a:ext cx="1624484" cy="215444"/>
                </a:xfrm>
                <a:prstGeom prst="rect">
                  <a:avLst/>
                </a:prstGeom>
              </p:spPr>
              <p:txBody>
                <a:bodyPr wrap="none" lIns="0" tIns="0" rIns="0" bIns="0" anchor="ctr" anchorCtr="0">
                  <a:spAutoFit/>
                </a:bodyPr>
                <a:lstStyle/>
                <a:p>
                  <a:r>
                    <a:rPr lang="en-GB" sz="1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Full Resolution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𝑃𝐶</m:t>
                          </m:r>
                        </m:e>
                        <m:sup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</m:oMath>
                  </a14:m>
                  <a:endParaRPr lang="en-GB" sz="1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70" name="Rechteck 6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68400" y="4377916"/>
                  <a:ext cx="1624484" cy="215444"/>
                </a:xfrm>
                <a:prstGeom prst="rect">
                  <a:avLst/>
                </a:prstGeom>
                <a:blipFill>
                  <a:blip r:embed="rId11"/>
                  <a:stretch>
                    <a:fillRect l="-6742" t="-25714" r="-749" b="-5142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1" name="Ellipse 70"/>
            <p:cNvSpPr/>
            <p:nvPr/>
          </p:nvSpPr>
          <p:spPr>
            <a:xfrm>
              <a:off x="2548730" y="4716507"/>
              <a:ext cx="144499" cy="14401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Rechteck 71"/>
                <p:cNvSpPr/>
                <p:nvPr/>
              </p:nvSpPr>
              <p:spPr>
                <a:xfrm>
                  <a:off x="2766423" y="4683916"/>
                  <a:ext cx="1872972" cy="215444"/>
                </a:xfrm>
                <a:prstGeom prst="rect">
                  <a:avLst/>
                </a:prstGeom>
              </p:spPr>
              <p:txBody>
                <a:bodyPr wrap="square" lIns="0" tIns="0" rIns="0" bIns="0" anchor="ctr" anchorCtr="0">
                  <a:spAutoFit/>
                </a:bodyPr>
                <a:lstStyle/>
                <a:p>
                  <a:r>
                    <a:rPr lang="en-GB" sz="1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Down-Sampled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𝑃𝐶</m:t>
                          </m:r>
                        </m:e>
                        <m:sup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</m:oMath>
                  </a14:m>
                  <a:endParaRPr lang="en-GB" sz="1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72" name="Rechteck 7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66423" y="4683916"/>
                  <a:ext cx="1872972" cy="215444"/>
                </a:xfrm>
                <a:prstGeom prst="rect">
                  <a:avLst/>
                </a:prstGeom>
                <a:blipFill>
                  <a:blip r:embed="rId12"/>
                  <a:stretch>
                    <a:fillRect l="-5863" t="-25000" b="-4722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73" name="Gerade Verbindung mit Pfeil 72"/>
          <p:cNvCxnSpPr>
            <a:stCxn id="55" idx="4"/>
            <a:endCxn id="56" idx="0"/>
          </p:cNvCxnSpPr>
          <p:nvPr/>
        </p:nvCxnSpPr>
        <p:spPr>
          <a:xfrm flipH="1">
            <a:off x="1064901" y="2003057"/>
            <a:ext cx="184497" cy="10778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749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FlowStep3D_KITTI_ErrorDenseSequence_819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6400" y="2894400"/>
            <a:ext cx="2790400" cy="1569600"/>
          </a:xfrm>
          <a:prstGeom prst="rect">
            <a:avLst/>
          </a:prstGeom>
        </p:spPr>
      </p:pic>
      <p:pic>
        <p:nvPicPr>
          <p:cNvPr id="23" name="RMS-FlowNet_KITTI_ErrorDenseSequence_819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478400" y="2894400"/>
            <a:ext cx="2790400" cy="1569600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323528" y="4623263"/>
            <a:ext cx="71654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[13] </a:t>
            </a:r>
            <a:r>
              <a:rPr lang="en-GB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Kittenplon</a:t>
            </a:r>
            <a:r>
              <a:rPr lang="en-GB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 (CVPR, 2021) “</a:t>
            </a:r>
            <a:r>
              <a:rPr lang="en-GB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FlowStep3D: </a:t>
            </a:r>
            <a:r>
              <a:rPr lang="en-GB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Model Unrolling </a:t>
            </a:r>
            <a:r>
              <a:rPr lang="en-GB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Self-Supervised Scene Flow </a:t>
            </a:r>
            <a:r>
              <a:rPr lang="en-GB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Estimation”.</a:t>
            </a:r>
          </a:p>
          <a:p>
            <a:r>
              <a:rPr lang="en-GB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[36] </a:t>
            </a:r>
            <a:r>
              <a:rPr lang="en-GB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Menze</a:t>
            </a:r>
            <a:r>
              <a:rPr lang="en-GB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 (CVPR, 2015) “Object </a:t>
            </a:r>
            <a:r>
              <a:rPr lang="en-GB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scene flow for autonomous </a:t>
            </a:r>
            <a:r>
              <a:rPr lang="en-GB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vehicles”.</a:t>
            </a:r>
            <a:endParaRPr lang="en-GB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uppieren 9"/>
          <p:cNvGrpSpPr/>
          <p:nvPr/>
        </p:nvGrpSpPr>
        <p:grpSpPr>
          <a:xfrm>
            <a:off x="2321084" y="1017096"/>
            <a:ext cx="4098990" cy="307777"/>
            <a:chOff x="429732" y="4608000"/>
            <a:chExt cx="4098990" cy="307778"/>
          </a:xfrm>
        </p:grpSpPr>
        <p:sp>
          <p:nvSpPr>
            <p:cNvPr id="11" name="Ellipse 10"/>
            <p:cNvSpPr/>
            <p:nvPr/>
          </p:nvSpPr>
          <p:spPr>
            <a:xfrm>
              <a:off x="429732" y="4683600"/>
              <a:ext cx="144000" cy="144016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Ellipse 11"/>
            <p:cNvSpPr/>
            <p:nvPr/>
          </p:nvSpPr>
          <p:spPr>
            <a:xfrm>
              <a:off x="3019830" y="4683600"/>
              <a:ext cx="144499" cy="144016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Ellipse 12"/>
            <p:cNvSpPr/>
            <p:nvPr/>
          </p:nvSpPr>
          <p:spPr>
            <a:xfrm>
              <a:off x="1196379" y="4683600"/>
              <a:ext cx="144000" cy="14401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hteck 14"/>
                <p:cNvSpPr/>
                <p:nvPr/>
              </p:nvSpPr>
              <p:spPr>
                <a:xfrm>
                  <a:off x="588605" y="4608001"/>
                  <a:ext cx="544381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𝑃𝐶</m:t>
                            </m:r>
                          </m:e>
                          <m:sup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15" name="Rechteck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8605" y="4608001"/>
                  <a:ext cx="544381" cy="307777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hteck 15"/>
                <p:cNvSpPr/>
                <p:nvPr/>
              </p:nvSpPr>
              <p:spPr>
                <a:xfrm>
                  <a:off x="1359430" y="4608000"/>
                  <a:ext cx="1653721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GB" sz="1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Ground Truth +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𝑃𝐶</m:t>
                          </m:r>
                        </m:e>
                        <m:sup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a14:m>
                  <a:endParaRPr lang="en-GB" sz="1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6" name="Rechteck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9430" y="4608000"/>
                  <a:ext cx="1653721" cy="307777"/>
                </a:xfrm>
                <a:prstGeom prst="rect">
                  <a:avLst/>
                </a:prstGeom>
                <a:blipFill>
                  <a:blip r:embed="rId14"/>
                  <a:stretch>
                    <a:fillRect l="-1103" t="-4000" b="-2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hteck 16"/>
                <p:cNvSpPr/>
                <p:nvPr/>
              </p:nvSpPr>
              <p:spPr>
                <a:xfrm>
                  <a:off x="3173355" y="4608000"/>
                  <a:ext cx="1355367" cy="3077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GB" sz="1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Predicted +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𝑃𝐶</m:t>
                          </m:r>
                        </m:e>
                        <m:sup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a14:m>
                  <a:endParaRPr lang="en-GB" sz="1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7" name="Rechteck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3355" y="4608000"/>
                  <a:ext cx="1355367" cy="307777"/>
                </a:xfrm>
                <a:prstGeom prst="rect">
                  <a:avLst/>
                </a:prstGeom>
                <a:blipFill>
                  <a:blip r:embed="rId15"/>
                  <a:stretch>
                    <a:fillRect l="-1351" t="-4000" b="-2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Textfeld 17"/>
          <p:cNvSpPr txBox="1"/>
          <p:nvPr/>
        </p:nvSpPr>
        <p:spPr>
          <a:xfrm rot="16200000">
            <a:off x="3473340" y="3461913"/>
            <a:ext cx="1569600" cy="427559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/>
          <a:p>
            <a:pPr algn="ctr"/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Error Map 3D  </a:t>
            </a:r>
          </a:p>
        </p:txBody>
      </p:sp>
      <p:sp>
        <p:nvSpPr>
          <p:cNvPr id="19" name="Textfeld 18"/>
          <p:cNvSpPr txBox="1"/>
          <p:nvPr/>
        </p:nvSpPr>
        <p:spPr>
          <a:xfrm rot="16200000">
            <a:off x="3474448" y="1852942"/>
            <a:ext cx="1569600" cy="427559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/>
          <a:p>
            <a:pPr algn="ctr"/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Scene (8192 points)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1254900" y="4437632"/>
            <a:ext cx="2790000" cy="241018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/>
          <a:p>
            <a:pPr algn="ctr"/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FlowStep3D [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13] w/ </a:t>
            </a:r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1369ms</a:t>
            </a:r>
            <a:endParaRPr lang="en-GB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4476900" y="4438800"/>
            <a:ext cx="2790000" cy="241018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/>
          <a:p>
            <a:pPr algn="ctr"/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Our RMS-</a:t>
            </a:r>
            <a:r>
              <a:rPr lang="en-GB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FlowNet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w/ 77ms</a:t>
            </a:r>
            <a:endParaRPr lang="en-GB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741" y="4290877"/>
            <a:ext cx="6011918" cy="185799"/>
          </a:xfrm>
          <a:prstGeom prst="rect">
            <a:avLst/>
          </a:prstGeom>
        </p:spPr>
      </p:pic>
      <p:pic>
        <p:nvPicPr>
          <p:cNvPr id="9" name="RMS-FlowNet_KITTI_InputDenseSequence_8192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478400" y="1281600"/>
            <a:ext cx="2790400" cy="1569600"/>
          </a:xfrm>
          <a:prstGeom prst="rect">
            <a:avLst/>
          </a:prstGeom>
        </p:spPr>
      </p:pic>
      <p:pic>
        <p:nvPicPr>
          <p:cNvPr id="24" name="FlowStep3D_KITTI_InputDenseSequence_8192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6400" y="1281600"/>
            <a:ext cx="2790400" cy="1569600"/>
          </a:xfrm>
          <a:prstGeom prst="rect">
            <a:avLst/>
          </a:prstGeom>
        </p:spPr>
      </p:pic>
      <p:sp>
        <p:nvSpPr>
          <p:cNvPr id="27" name="Titel 1"/>
          <p:cNvSpPr>
            <a:spLocks noGrp="1"/>
          </p:cNvSpPr>
          <p:nvPr>
            <p:ph type="title"/>
          </p:nvPr>
        </p:nvSpPr>
        <p:spPr>
          <a:xfrm>
            <a:off x="251521" y="411510"/>
            <a:ext cx="8650527" cy="486054"/>
          </a:xfrm>
        </p:spPr>
        <p:txBody>
          <a:bodyPr>
            <a:noAutofit/>
          </a:bodyPr>
          <a:lstStyle/>
          <a:p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Qualitative with Real-Word Scenes</a:t>
            </a:r>
            <a:b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KITTI Scenes [36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]: FlowStep3D [13] vs. Our RMS-</a:t>
            </a:r>
            <a:r>
              <a:rPr lang="en-GB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FlowNet</a:t>
            </a:r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74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4000"/>
    </mc:Choice>
    <mc:Fallback xmlns="">
      <p:transition spd="slow" advClick="0" advTm="4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06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6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06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323528" y="4623263"/>
            <a:ext cx="71654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[13] </a:t>
            </a:r>
            <a:r>
              <a:rPr lang="en-GB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Kittenplon</a:t>
            </a:r>
            <a:r>
              <a:rPr lang="en-GB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 (CVPR, 2021) “</a:t>
            </a:r>
            <a:r>
              <a:rPr lang="en-GB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FlowStep3D: </a:t>
            </a:r>
            <a:r>
              <a:rPr lang="en-GB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Model Unrolling </a:t>
            </a:r>
            <a:r>
              <a:rPr lang="en-GB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Self-Supervised Scene Flow </a:t>
            </a:r>
            <a:r>
              <a:rPr lang="en-GB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Estimation”.</a:t>
            </a:r>
          </a:p>
          <a:p>
            <a:r>
              <a:rPr lang="en-GB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[18] Mayer et al. (CVPR, 2016), “A large dataset to train convolutional networks for disparity, optical flow, and scene flow estimation”.</a:t>
            </a:r>
            <a:endParaRPr lang="en-GB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FlowStep3D_InputDenseSequence_819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7315" y="1281600"/>
            <a:ext cx="2791543" cy="1570243"/>
          </a:xfrm>
          <a:prstGeom prst="rect">
            <a:avLst/>
          </a:prstGeom>
        </p:spPr>
      </p:pic>
      <p:pic>
        <p:nvPicPr>
          <p:cNvPr id="3" name="FlowStep3D_ErrorDenseSequence_819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5740" y="2894400"/>
            <a:ext cx="2790399" cy="1569600"/>
          </a:xfrm>
          <a:prstGeom prst="rect">
            <a:avLst/>
          </a:prstGeom>
        </p:spPr>
      </p:pic>
      <p:pic>
        <p:nvPicPr>
          <p:cNvPr id="7" name="RMS-FlowNet_InputDenseSequence_8192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477259" y="1281600"/>
            <a:ext cx="2790400" cy="1569600"/>
          </a:xfrm>
          <a:prstGeom prst="rect">
            <a:avLst/>
          </a:prstGeom>
        </p:spPr>
      </p:pic>
      <p:pic>
        <p:nvPicPr>
          <p:cNvPr id="8" name="RMS-FlowNet_ErrorDenseSequence_8192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477740" y="2894357"/>
            <a:ext cx="2790400" cy="1569600"/>
          </a:xfrm>
          <a:prstGeom prst="rect">
            <a:avLst/>
          </a:prstGeom>
        </p:spPr>
      </p:pic>
      <p:grpSp>
        <p:nvGrpSpPr>
          <p:cNvPr id="10" name="Gruppieren 9"/>
          <p:cNvGrpSpPr/>
          <p:nvPr/>
        </p:nvGrpSpPr>
        <p:grpSpPr>
          <a:xfrm>
            <a:off x="2321084" y="1017096"/>
            <a:ext cx="4098990" cy="307777"/>
            <a:chOff x="429732" y="4608000"/>
            <a:chExt cx="4098990" cy="307778"/>
          </a:xfrm>
        </p:grpSpPr>
        <p:sp>
          <p:nvSpPr>
            <p:cNvPr id="11" name="Ellipse 10"/>
            <p:cNvSpPr/>
            <p:nvPr/>
          </p:nvSpPr>
          <p:spPr>
            <a:xfrm>
              <a:off x="429732" y="4683600"/>
              <a:ext cx="144000" cy="144016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Ellipse 11"/>
            <p:cNvSpPr/>
            <p:nvPr/>
          </p:nvSpPr>
          <p:spPr>
            <a:xfrm>
              <a:off x="3019830" y="4683600"/>
              <a:ext cx="144499" cy="144016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Ellipse 12"/>
            <p:cNvSpPr/>
            <p:nvPr/>
          </p:nvSpPr>
          <p:spPr>
            <a:xfrm>
              <a:off x="1196379" y="4683600"/>
              <a:ext cx="144000" cy="14401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hteck 14"/>
                <p:cNvSpPr/>
                <p:nvPr/>
              </p:nvSpPr>
              <p:spPr>
                <a:xfrm>
                  <a:off x="588605" y="4608001"/>
                  <a:ext cx="544381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𝑃𝐶</m:t>
                            </m:r>
                          </m:e>
                          <m:sup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15" name="Rechteck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8605" y="4608001"/>
                  <a:ext cx="544381" cy="307777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hteck 15"/>
                <p:cNvSpPr/>
                <p:nvPr/>
              </p:nvSpPr>
              <p:spPr>
                <a:xfrm>
                  <a:off x="1359430" y="4608000"/>
                  <a:ext cx="1653721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GB" sz="1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Ground Truth +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𝑃𝐶</m:t>
                          </m:r>
                        </m:e>
                        <m:sup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a14:m>
                  <a:endParaRPr lang="en-GB" sz="1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6" name="Rechteck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9430" y="4608000"/>
                  <a:ext cx="1653721" cy="307777"/>
                </a:xfrm>
                <a:prstGeom prst="rect">
                  <a:avLst/>
                </a:prstGeom>
                <a:blipFill>
                  <a:blip r:embed="rId16"/>
                  <a:stretch>
                    <a:fillRect l="-1103" t="-4000" b="-2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hteck 16"/>
                <p:cNvSpPr/>
                <p:nvPr/>
              </p:nvSpPr>
              <p:spPr>
                <a:xfrm>
                  <a:off x="3173355" y="4608000"/>
                  <a:ext cx="1355367" cy="3077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GB" sz="1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Predicted +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𝑃𝐶</m:t>
                          </m:r>
                        </m:e>
                        <m:sup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a14:m>
                  <a:endParaRPr lang="en-GB" sz="1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7" name="Rechteck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3355" y="4608000"/>
                  <a:ext cx="1355367" cy="307777"/>
                </a:xfrm>
                <a:prstGeom prst="rect">
                  <a:avLst/>
                </a:prstGeom>
                <a:blipFill>
                  <a:blip r:embed="rId17"/>
                  <a:stretch>
                    <a:fillRect l="-1351" t="-4000" b="-2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Textfeld 17"/>
          <p:cNvSpPr txBox="1"/>
          <p:nvPr/>
        </p:nvSpPr>
        <p:spPr>
          <a:xfrm rot="16200000">
            <a:off x="3473340" y="3461913"/>
            <a:ext cx="1569600" cy="427559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/>
          <a:p>
            <a:pPr algn="ctr"/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Error Map 3D  </a:t>
            </a:r>
          </a:p>
        </p:txBody>
      </p:sp>
      <p:sp>
        <p:nvSpPr>
          <p:cNvPr id="19" name="Textfeld 18"/>
          <p:cNvSpPr txBox="1"/>
          <p:nvPr/>
        </p:nvSpPr>
        <p:spPr>
          <a:xfrm rot="16200000">
            <a:off x="3474448" y="1852942"/>
            <a:ext cx="1569600" cy="427559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/>
          <a:p>
            <a:pPr algn="ctr"/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Scene (8192 points)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1254900" y="4437632"/>
            <a:ext cx="2790000" cy="241018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/>
          <a:p>
            <a:pPr algn="ctr"/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FlowStep3D [13] w/ 1369ms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4476900" y="4438800"/>
            <a:ext cx="2790000" cy="241018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/>
          <a:p>
            <a:pPr algn="ctr"/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Our RMS-</a:t>
            </a:r>
            <a:r>
              <a:rPr lang="en-GB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FlowNet</a:t>
            </a:r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w/ 77ms</a:t>
            </a: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741" y="4290877"/>
            <a:ext cx="6011918" cy="185799"/>
          </a:xfrm>
          <a:prstGeom prst="rect">
            <a:avLst/>
          </a:prstGeom>
        </p:spPr>
      </p:pic>
      <p:sp>
        <p:nvSpPr>
          <p:cNvPr id="25" name="Titel 1"/>
          <p:cNvSpPr>
            <a:spLocks noGrp="1"/>
          </p:cNvSpPr>
          <p:nvPr>
            <p:ph type="title"/>
          </p:nvPr>
        </p:nvSpPr>
        <p:spPr>
          <a:xfrm>
            <a:off x="251521" y="411510"/>
            <a:ext cx="8650527" cy="486054"/>
          </a:xfrm>
        </p:spPr>
        <p:txBody>
          <a:bodyPr>
            <a:noAutofit/>
          </a:bodyPr>
          <a:lstStyle/>
          <a:p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Qualitative with Synthetic Scenes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FT3D Scenes [18]: FlowStep3D [13] vs. Our RMS-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FlowNet</a:t>
            </a:r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77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4000"/>
    </mc:Choice>
    <mc:Fallback xmlns="">
      <p:transition spd="slow" advClick="0" advTm="4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0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0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0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rrDenseSequence_300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05592" y="2338623"/>
            <a:ext cx="4096455" cy="2304256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251521" y="411510"/>
            <a:ext cx="8650527" cy="486054"/>
          </a:xfrm>
        </p:spPr>
        <p:txBody>
          <a:bodyPr>
            <a:noAutofit/>
          </a:bodyPr>
          <a:lstStyle/>
          <a:p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Qualitative with Synthetic Dense Scenes (1)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Dense</a:t>
            </a:r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FT3D Scenes 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[18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]: Our RMS-</a:t>
            </a:r>
            <a:r>
              <a:rPr lang="en-GB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FlowNet</a:t>
            </a:r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nputDenseSequence_300K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8468" y="2343112"/>
            <a:ext cx="4088474" cy="2299767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0133" y="1165468"/>
            <a:ext cx="9133868" cy="57606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RMS-</a:t>
            </a:r>
            <a:r>
              <a:rPr lang="en-GB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FlowNet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estimate accurate scene flow for the following scenes with ~300K points at once with: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~862ms for each consecutive frames utilizing </a:t>
            </a:r>
            <a:r>
              <a:rPr lang="en-GB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Geforce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GTX1080Ti. 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592" y="4508388"/>
            <a:ext cx="4096456" cy="137392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4805592" y="1932157"/>
            <a:ext cx="4096456" cy="427559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/>
          <a:p>
            <a:pPr algn="ctr"/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Error Map 3D  </a:t>
            </a:r>
          </a:p>
        </p:txBody>
      </p:sp>
      <p:grpSp>
        <p:nvGrpSpPr>
          <p:cNvPr id="13" name="Gruppieren 12"/>
          <p:cNvGrpSpPr/>
          <p:nvPr/>
        </p:nvGrpSpPr>
        <p:grpSpPr>
          <a:xfrm>
            <a:off x="452035" y="2009437"/>
            <a:ext cx="4098990" cy="307777"/>
            <a:chOff x="429732" y="4608000"/>
            <a:chExt cx="4098990" cy="307777"/>
          </a:xfrm>
        </p:grpSpPr>
        <p:sp>
          <p:nvSpPr>
            <p:cNvPr id="10" name="Ellipse 9"/>
            <p:cNvSpPr/>
            <p:nvPr/>
          </p:nvSpPr>
          <p:spPr>
            <a:xfrm>
              <a:off x="429732" y="4683600"/>
              <a:ext cx="144000" cy="144016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Ellipse 14"/>
            <p:cNvSpPr/>
            <p:nvPr/>
          </p:nvSpPr>
          <p:spPr>
            <a:xfrm>
              <a:off x="3019830" y="4683600"/>
              <a:ext cx="144499" cy="144016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Ellipse 15"/>
            <p:cNvSpPr/>
            <p:nvPr/>
          </p:nvSpPr>
          <p:spPr>
            <a:xfrm>
              <a:off x="1196379" y="4683600"/>
              <a:ext cx="144000" cy="14401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hteck 10"/>
                <p:cNvSpPr/>
                <p:nvPr/>
              </p:nvSpPr>
              <p:spPr>
                <a:xfrm>
                  <a:off x="588606" y="4608000"/>
                  <a:ext cx="544380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𝑃𝐶</m:t>
                            </m:r>
                          </m:e>
                          <m:sup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11" name="Rechteck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8606" y="4608000"/>
                  <a:ext cx="544380" cy="307777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hteck 16"/>
                <p:cNvSpPr/>
                <p:nvPr/>
              </p:nvSpPr>
              <p:spPr>
                <a:xfrm>
                  <a:off x="1359429" y="4608000"/>
                  <a:ext cx="1653722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GB" sz="1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Ground Truth +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𝑃𝐶</m:t>
                          </m:r>
                        </m:e>
                        <m:sup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a14:m>
                  <a:endParaRPr lang="en-GB" sz="1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7" name="Rechteck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9429" y="4608000"/>
                  <a:ext cx="1653722" cy="307777"/>
                </a:xfrm>
                <a:prstGeom prst="rect">
                  <a:avLst/>
                </a:prstGeom>
                <a:blipFill>
                  <a:blip r:embed="rId13"/>
                  <a:stretch>
                    <a:fillRect l="-1107" t="-4000" b="-2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hteck 17"/>
                <p:cNvSpPr/>
                <p:nvPr/>
              </p:nvSpPr>
              <p:spPr>
                <a:xfrm>
                  <a:off x="3173355" y="4608000"/>
                  <a:ext cx="1355367" cy="3077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GB" sz="1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Predicted +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𝑃𝐶</m:t>
                          </m:r>
                        </m:e>
                        <m:sup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a14:m>
                  <a:endParaRPr lang="en-GB" sz="1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8" name="Rechteck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3355" y="4608000"/>
                  <a:ext cx="1355367" cy="307777"/>
                </a:xfrm>
                <a:prstGeom prst="rect">
                  <a:avLst/>
                </a:prstGeom>
                <a:blipFill>
                  <a:blip r:embed="rId14"/>
                  <a:stretch>
                    <a:fillRect l="-1345" t="-4000" b="-2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2" name="InputDenseSequence_300K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18467" y="2340000"/>
            <a:ext cx="4096000" cy="2304000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286846" y="4756938"/>
            <a:ext cx="71654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[18] Mayer et al. (CVPR, 2016), “A large dataset to train convolutional networks for disparity, optical flow, and scene flow estimation”.</a:t>
            </a:r>
            <a:endParaRPr lang="en-GB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50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4000"/>
    </mc:Choice>
    <mc:Fallback xmlns="">
      <p:transition spd="slow" advClick="0" advTm="4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04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rrDenseSequence_400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05592" y="2340000"/>
            <a:ext cx="4096455" cy="2304256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251521" y="411510"/>
            <a:ext cx="8650527" cy="486054"/>
          </a:xfrm>
        </p:spPr>
        <p:txBody>
          <a:bodyPr>
            <a:noAutofit/>
          </a:bodyPr>
          <a:lstStyle/>
          <a:p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Qualitative with Synthetic Dense Scenes (2)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Dense</a:t>
            </a:r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FT3D Scenes 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[18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]: Our RMS-</a:t>
            </a:r>
            <a:r>
              <a:rPr lang="en-GB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FlowNet</a:t>
            </a:r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nputDenseSequence_300K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18468" y="2343112"/>
            <a:ext cx="4088474" cy="2299767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0133" y="1165468"/>
            <a:ext cx="9133868" cy="57606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RMS-</a:t>
            </a:r>
            <a:r>
              <a:rPr lang="en-GB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FlowNet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estimate accurate scene flow for the following scenes with ~400K points at once with: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~1078ms for each consecutive frames utilizing </a:t>
            </a:r>
            <a:r>
              <a:rPr lang="en-GB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Geforce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GTX1080Ti. 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592" y="4508388"/>
            <a:ext cx="4096456" cy="137392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4805592" y="1932157"/>
            <a:ext cx="4096456" cy="427559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/>
          <a:p>
            <a:pPr algn="ctr"/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Error Map 3D  </a:t>
            </a:r>
          </a:p>
        </p:txBody>
      </p:sp>
      <p:grpSp>
        <p:nvGrpSpPr>
          <p:cNvPr id="13" name="Gruppieren 12"/>
          <p:cNvGrpSpPr/>
          <p:nvPr/>
        </p:nvGrpSpPr>
        <p:grpSpPr>
          <a:xfrm>
            <a:off x="452035" y="2009437"/>
            <a:ext cx="4098990" cy="307777"/>
            <a:chOff x="429732" y="4608000"/>
            <a:chExt cx="4098990" cy="307777"/>
          </a:xfrm>
        </p:grpSpPr>
        <p:sp>
          <p:nvSpPr>
            <p:cNvPr id="10" name="Ellipse 9"/>
            <p:cNvSpPr/>
            <p:nvPr/>
          </p:nvSpPr>
          <p:spPr>
            <a:xfrm>
              <a:off x="429732" y="4683600"/>
              <a:ext cx="144000" cy="144016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Ellipse 14"/>
            <p:cNvSpPr/>
            <p:nvPr/>
          </p:nvSpPr>
          <p:spPr>
            <a:xfrm>
              <a:off x="3019830" y="4683600"/>
              <a:ext cx="144499" cy="144016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Ellipse 15"/>
            <p:cNvSpPr/>
            <p:nvPr/>
          </p:nvSpPr>
          <p:spPr>
            <a:xfrm>
              <a:off x="1196379" y="4683600"/>
              <a:ext cx="144000" cy="14401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hteck 10"/>
                <p:cNvSpPr/>
                <p:nvPr/>
              </p:nvSpPr>
              <p:spPr>
                <a:xfrm>
                  <a:off x="588606" y="4608000"/>
                  <a:ext cx="544380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𝑃𝐶</m:t>
                            </m:r>
                          </m:e>
                          <m:sup>
                            <m:r>
                              <a:rPr lang="de-DE" sz="1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11" name="Rechteck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8606" y="4608000"/>
                  <a:ext cx="544380" cy="307777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hteck 16"/>
                <p:cNvSpPr/>
                <p:nvPr/>
              </p:nvSpPr>
              <p:spPr>
                <a:xfrm>
                  <a:off x="1359429" y="4608000"/>
                  <a:ext cx="1653722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GB" sz="1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Ground Truth +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𝑃𝐶</m:t>
                          </m:r>
                        </m:e>
                        <m:sup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a14:m>
                  <a:endParaRPr lang="en-GB" sz="1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7" name="Rechteck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9429" y="4608000"/>
                  <a:ext cx="1653722" cy="307777"/>
                </a:xfrm>
                <a:prstGeom prst="rect">
                  <a:avLst/>
                </a:prstGeom>
                <a:blipFill>
                  <a:blip r:embed="rId15"/>
                  <a:stretch>
                    <a:fillRect l="-1107" t="-4000" b="-2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hteck 17"/>
                <p:cNvSpPr/>
                <p:nvPr/>
              </p:nvSpPr>
              <p:spPr>
                <a:xfrm>
                  <a:off x="3173355" y="4608000"/>
                  <a:ext cx="1355367" cy="3077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GB" sz="1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Predicted +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𝑃𝐶</m:t>
                          </m:r>
                        </m:e>
                        <m:sup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a14:m>
                  <a:endParaRPr lang="en-GB" sz="1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8" name="Rechteck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3355" y="4608000"/>
                  <a:ext cx="1355367" cy="307777"/>
                </a:xfrm>
                <a:prstGeom prst="rect">
                  <a:avLst/>
                </a:prstGeom>
                <a:blipFill>
                  <a:blip r:embed="rId16"/>
                  <a:stretch>
                    <a:fillRect l="-1345" t="-4000" b="-2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" name="Rechteck 6"/>
          <p:cNvSpPr/>
          <p:nvPr/>
        </p:nvSpPr>
        <p:spPr>
          <a:xfrm>
            <a:off x="286846" y="4756938"/>
            <a:ext cx="71654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[18] Mayer et al. (CVPR, 2016), “A large dataset to train convolutional networks for disparity, optical flow, and scene flow estimation”.</a:t>
            </a:r>
            <a:endParaRPr lang="en-GB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nputDenseSequence_300K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18467" y="2340000"/>
            <a:ext cx="4096000" cy="2304000"/>
          </a:xfrm>
          <a:prstGeom prst="rect">
            <a:avLst/>
          </a:prstGeom>
        </p:spPr>
      </p:pic>
      <p:pic>
        <p:nvPicPr>
          <p:cNvPr id="19" name="InputDenseSequence_400K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17600" y="2338149"/>
            <a:ext cx="4096000" cy="23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71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4000"/>
    </mc:Choice>
    <mc:Fallback xmlns="">
      <p:transition spd="slow" advClick="0" advTm="4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plate_PPT_AV_minimal">
  <a:themeElements>
    <a:clrScheme name="Augmented Vision - DFKI">
      <a:dk1>
        <a:srgbClr val="262626"/>
      </a:dk1>
      <a:lt1>
        <a:srgbClr val="E5E5E5"/>
      </a:lt1>
      <a:dk2>
        <a:srgbClr val="7F7F7F"/>
      </a:dk2>
      <a:lt2>
        <a:srgbClr val="FFFFFF"/>
      </a:lt2>
      <a:accent1>
        <a:srgbClr val="3456A8"/>
      </a:accent1>
      <a:accent2>
        <a:srgbClr val="D0A4E8"/>
      </a:accent2>
      <a:accent3>
        <a:srgbClr val="FF6460"/>
      </a:accent3>
      <a:accent4>
        <a:srgbClr val="E88D26"/>
      </a:accent4>
      <a:accent5>
        <a:srgbClr val="7BA79D"/>
      </a:accent5>
      <a:accent6>
        <a:srgbClr val="FFF495"/>
      </a:accent6>
      <a:hlink>
        <a:srgbClr val="002060"/>
      </a:hlink>
      <a:folHlink>
        <a:srgbClr val="345D7E"/>
      </a:folHlink>
    </a:clrScheme>
    <a:fontScheme name="Augmented Vision - DFKI">
      <a:majorFont>
        <a:latin typeface="Calibri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>
          <a:defRPr sz="1400" dirty="0" smtClean="0">
            <a:solidFill>
              <a:schemeClr val="tx1">
                <a:lumMod val="75000"/>
                <a:lumOff val="25000"/>
              </a:schemeClr>
            </a:solidFill>
            <a:latin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Template_PPT_AV_minimal</Template>
  <TotalTime>9480</TotalTime>
  <Words>645</Words>
  <Application>Microsoft Office PowerPoint</Application>
  <PresentationFormat>Bildschirmpräsentation (16:9)</PresentationFormat>
  <Paragraphs>83</Paragraphs>
  <Slides>7</Slides>
  <Notes>5</Notes>
  <HiddenSlides>0</HiddenSlides>
  <MMClips>15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3" baseType="lpstr">
      <vt:lpstr>Arial</vt:lpstr>
      <vt:lpstr>Calibri</vt:lpstr>
      <vt:lpstr>Cambria Math</vt:lpstr>
      <vt:lpstr>Times New Roman</vt:lpstr>
      <vt:lpstr>Verdana</vt:lpstr>
      <vt:lpstr>Template_PPT_AV_minimal</vt:lpstr>
      <vt:lpstr>PowerPoint-Präsentation</vt:lpstr>
      <vt:lpstr>RMS-FlowNet </vt:lpstr>
      <vt:lpstr>FPS vs. RS RS Challenges</vt:lpstr>
      <vt:lpstr>Qualitative with Real-Word Scenes KITTI Scenes [36]: FlowStep3D [13] vs. Our RMS-FlowNet</vt:lpstr>
      <vt:lpstr>Qualitative with Synthetic Scenes FT3D Scenes [18]: FlowStep3D [13] vs. Our RMS-FlowNet</vt:lpstr>
      <vt:lpstr>Qualitative with Synthetic Dense Scenes (1) Dense FT3D Scenes [18]: Our RMS-FlowNet</vt:lpstr>
      <vt:lpstr>Qualitative with Synthetic Dense Scenes (2) Dense FT3D Scenes [18]: Our RMS-FlowNet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Vladimir Hasko</dc:creator>
  <cp:lastModifiedBy>Ramy Battrawy</cp:lastModifiedBy>
  <cp:revision>2254</cp:revision>
  <dcterms:created xsi:type="dcterms:W3CDTF">2013-08-09T14:25:06Z</dcterms:created>
  <dcterms:modified xsi:type="dcterms:W3CDTF">2022-02-08T11:01:18Z</dcterms:modified>
</cp:coreProperties>
</file>